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presProps.xml" ContentType="application/vnd.openxmlformats-officedocument.presentationml.presProps+xml"/>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0080625" cy="7559675"/>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a:noFill/>
          <a:ln w="0">
            <a:noFill/>
          </a:ln>
        </p:spPr>
        <p:txBody>
          <a:bodyPr lIns="0" rIns="0" tIns="0" bIns="0" anchor="ctr">
            <a:spAutoFit/>
          </a:bodyPr>
          <a:p>
            <a:pPr indent="0" algn="ctr">
              <a:buNone/>
            </a:pPr>
            <a:endParaRPr lang="zxx" sz="4400" b="0" u="none" strike="noStrike">
              <a:solidFill>
                <a:srgbClr val="000000"/>
              </a:solidFill>
              <a:effectLst/>
              <a:uFillTx/>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1AB7D60-7373-44F5-A494-E5E1BC2B3BA3}" type="slidenum">
              <a:t>&lt;#&gt;</a:t>
            </a:fld>
          </a:p>
        </p:txBody>
      </p:sp>
      <p:sp>
        <p:nvSpPr>
          <p:cNvPr id="5" name="PlaceHolder 4"/>
          <p:cNvSpPr>
            <a:spLocks noGrp="1"/>
          </p:cNvSpPr>
          <p:nvPr>
            <p:ph type="dt" idx="1"/>
          </p:nvPr>
        </p:nvSpPr>
        <p:spPr/>
        <p:txBody>
          <a:bodyPr/>
          <a:p>
            <a:r>
              <a:rPr lang="ca-E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301320"/>
            <a:ext cx="9071640" cy="1262160"/>
          </a:xfrm>
          <a:prstGeom prst="rect">
            <a:avLst/>
          </a:prstGeom>
          <a:noFill/>
          <a:ln w="0">
            <a:noFill/>
          </a:ln>
        </p:spPr>
        <p:txBody>
          <a:bodyPr lIns="0" rIns="0" tIns="0" bIns="0" anchor="ctr">
            <a:spAutoFit/>
          </a:bodyPr>
          <a:p>
            <a:pPr indent="0" algn="ctr">
              <a:buNone/>
            </a:pPr>
            <a:endParaRPr lang="zxx" sz="4400" b="0" u="none" strike="noStrike">
              <a:solidFill>
                <a:srgbClr val="000000"/>
              </a:solidFill>
              <a:effectLst/>
              <a:uFillTx/>
              <a:latin typeface="Arial"/>
            </a:endParaRPr>
          </a:p>
        </p:txBody>
      </p:sp>
      <p:sp>
        <p:nvSpPr>
          <p:cNvPr id="9" name="PlaceHolder 2"/>
          <p:cNvSpPr>
            <a:spLocks noGrp="1"/>
          </p:cNvSpPr>
          <p:nvPr>
            <p:ph/>
          </p:nvPr>
        </p:nvSpPr>
        <p:spPr>
          <a:xfrm>
            <a:off x="504000" y="1769040"/>
            <a:ext cx="9071640" cy="3249360"/>
          </a:xfrm>
          <a:prstGeom prst="rect">
            <a:avLst/>
          </a:prstGeom>
          <a:noFill/>
          <a:ln w="0">
            <a:noFill/>
          </a:ln>
        </p:spPr>
        <p:txBody>
          <a:bodyPr lIns="0" rIns="0" tIns="0" bIns="0" anchor="t">
            <a:spAutoFit/>
          </a:bodyPr>
          <a:p>
            <a:pPr indent="0">
              <a:spcAft>
                <a:spcPts val="1417"/>
              </a:spcAft>
              <a:buNone/>
            </a:pPr>
            <a:endParaRPr lang="zxx" sz="3200" b="0" u="none" strike="noStrike">
              <a:solidFill>
                <a:srgbClr val="000000"/>
              </a:solidFill>
              <a:effectLst/>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9607CA3-C625-438E-A093-8F710F0C2B05}" type="slidenum">
              <a:t>&lt;#&gt;</a:t>
            </a:fld>
          </a:p>
        </p:txBody>
      </p:sp>
      <p:sp>
        <p:nvSpPr>
          <p:cNvPr id="6" name="PlaceHolder 5"/>
          <p:cNvSpPr>
            <a:spLocks noGrp="1"/>
          </p:cNvSpPr>
          <p:nvPr>
            <p:ph type="dt" idx="1"/>
          </p:nvPr>
        </p:nvSpPr>
        <p:spPr/>
        <p:txBody>
          <a:bodyPr/>
          <a:p>
            <a:r>
              <a:rPr lang="ca-E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indent="0" algn="ctr">
              <a:buNone/>
            </a:pPr>
            <a:r>
              <a:rPr lang="zxx" sz="4400" b="0" u="none" strike="noStrike">
                <a:solidFill>
                  <a:srgbClr val="000000"/>
                </a:solidFill>
                <a:effectLst/>
                <a:uFillTx/>
                <a:latin typeface="Arial"/>
              </a:rPr>
              <a:t>Pulse para editar el formato del texto de título</a:t>
            </a:r>
            <a:endParaRPr lang="zxx" sz="4400" b="0" u="none" strike="noStrike">
              <a:solidFill>
                <a:srgbClr val="000000"/>
              </a:solidFill>
              <a:effectLst/>
              <a:uFillTx/>
              <a:latin typeface="Arial"/>
            </a:endParaRPr>
          </a:p>
        </p:txBody>
      </p:sp>
      <p:sp>
        <p:nvSpPr>
          <p:cNvPr id="3" name="PlaceHolder 2"/>
          <p:cNvSpPr>
            <a:spLocks noGrp="1"/>
          </p:cNvSpPr>
          <p:nvPr>
            <p:ph type="body"/>
          </p:nvPr>
        </p:nvSpPr>
        <p:spPr>
          <a:xfrm>
            <a:off x="504000" y="1769040"/>
            <a:ext cx="9071640" cy="3249360"/>
          </a:xfrm>
          <a:prstGeom prst="rect">
            <a:avLst/>
          </a:prstGeom>
          <a:noFill/>
          <a:ln w="0">
            <a:noFill/>
          </a:ln>
        </p:spPr>
        <p:txBody>
          <a:bodyPr lIns="0" rIns="0" tIns="0" bIns="0" anchor="t">
            <a:spAutoFit/>
          </a:bodyPr>
          <a:p>
            <a:pPr marL="432000" indent="-324000">
              <a:spcAft>
                <a:spcPts val="1417"/>
              </a:spcAft>
              <a:buClr>
                <a:srgbClr val="000000"/>
              </a:buClr>
              <a:buSzPct val="45000"/>
              <a:buFont typeface="Wingdings" charset="2"/>
              <a:buChar char=""/>
            </a:pPr>
            <a:r>
              <a:rPr lang="zxx" sz="3200" b="0" u="none" strike="noStrike">
                <a:solidFill>
                  <a:srgbClr val="000000"/>
                </a:solidFill>
                <a:effectLst/>
                <a:uFillTx/>
                <a:latin typeface="Arial"/>
              </a:rPr>
              <a:t>Pulse para editar el formato de texto del esquema</a:t>
            </a:r>
            <a:endParaRPr lang="zxx" sz="3200" b="0" u="none" strike="noStrike">
              <a:solidFill>
                <a:srgbClr val="000000"/>
              </a:solidFill>
              <a:effectLst/>
              <a:uFillTx/>
              <a:latin typeface="Arial"/>
            </a:endParaRPr>
          </a:p>
          <a:p>
            <a:pPr marL="864000" lvl="1" indent="-324000">
              <a:spcAft>
                <a:spcPts val="1134"/>
              </a:spcAft>
              <a:buClr>
                <a:srgbClr val="000000"/>
              </a:buClr>
              <a:buSzPct val="45000"/>
              <a:buFont typeface="Wingdings" charset="2"/>
              <a:buChar char=""/>
            </a:pPr>
            <a:r>
              <a:rPr lang="zxx" sz="2800" b="0" u="none" strike="noStrike">
                <a:solidFill>
                  <a:srgbClr val="000000"/>
                </a:solidFill>
                <a:effectLst/>
                <a:uFillTx/>
                <a:latin typeface="Arial"/>
              </a:rPr>
              <a:t>Segundo nivel del esquema</a:t>
            </a:r>
            <a:endParaRPr lang="zxx" sz="2800" b="0" u="none" strike="noStrike">
              <a:solidFill>
                <a:srgbClr val="000000"/>
              </a:solidFill>
              <a:effectLst/>
              <a:uFillTx/>
              <a:latin typeface="Arial"/>
            </a:endParaRPr>
          </a:p>
          <a:p>
            <a:pPr marL="1296000" lvl="2" indent="-288000">
              <a:spcAft>
                <a:spcPts val="850"/>
              </a:spcAft>
              <a:buClr>
                <a:srgbClr val="000000"/>
              </a:buClr>
              <a:buSzPct val="75000"/>
              <a:buFont typeface="Symbol" charset="2"/>
              <a:buChar char=""/>
            </a:pPr>
            <a:r>
              <a:rPr lang="zxx" sz="2400" b="0" u="none" strike="noStrike">
                <a:solidFill>
                  <a:srgbClr val="000000"/>
                </a:solidFill>
                <a:effectLst/>
                <a:uFillTx/>
                <a:latin typeface="Arial"/>
              </a:rPr>
              <a:t>Tercer nivel del esquema</a:t>
            </a:r>
            <a:endParaRPr lang="zxx" sz="2400" b="0" u="none" strike="noStrike">
              <a:solidFill>
                <a:srgbClr val="000000"/>
              </a:solidFill>
              <a:effectLst/>
              <a:uFillTx/>
              <a:latin typeface="Arial"/>
            </a:endParaRPr>
          </a:p>
          <a:p>
            <a:pPr marL="1728000" lvl="3" indent="-216000">
              <a:spcAft>
                <a:spcPts val="567"/>
              </a:spcAft>
              <a:buClr>
                <a:srgbClr val="000000"/>
              </a:buClr>
              <a:buSzPct val="45000"/>
              <a:buFont typeface="Wingdings" charset="2"/>
              <a:buChar char=""/>
            </a:pPr>
            <a:r>
              <a:rPr lang="zxx" sz="2000" b="0" u="none" strike="noStrike">
                <a:solidFill>
                  <a:srgbClr val="000000"/>
                </a:solidFill>
                <a:effectLst/>
                <a:uFillTx/>
                <a:latin typeface="Arial"/>
              </a:rPr>
              <a:t>Cuarto nivel del esquema</a:t>
            </a:r>
            <a:endParaRPr lang="zxx" sz="2000" b="0" u="none" strike="noStrike">
              <a:solidFill>
                <a:srgbClr val="000000"/>
              </a:solidFill>
              <a:effectLst/>
              <a:uFillTx/>
              <a:latin typeface="Arial"/>
            </a:endParaRPr>
          </a:p>
          <a:p>
            <a:pPr marL="2160000" lvl="4" indent="-216000">
              <a:spcAft>
                <a:spcPts val="283"/>
              </a:spcAft>
              <a:buClr>
                <a:srgbClr val="000000"/>
              </a:buClr>
              <a:buSzPct val="75000"/>
              <a:buFont typeface="Symbol" charset="2"/>
              <a:buChar char=""/>
            </a:pPr>
            <a:r>
              <a:rPr lang="zxx" sz="2000" b="0" u="none" strike="noStrike">
                <a:solidFill>
                  <a:srgbClr val="000000"/>
                </a:solidFill>
                <a:effectLst/>
                <a:uFillTx/>
                <a:latin typeface="Arial"/>
              </a:rPr>
              <a:t>Quinto nivel del esquema</a:t>
            </a:r>
            <a:endParaRPr lang="zxx" sz="2000" b="0" u="none" strike="noStrike">
              <a:solidFill>
                <a:srgbClr val="000000"/>
              </a:solidFill>
              <a:effectLst/>
              <a:uFillTx/>
              <a:latin typeface="Arial"/>
            </a:endParaRPr>
          </a:p>
          <a:p>
            <a:pPr marL="2592000" lvl="5" indent="-216000">
              <a:spcAft>
                <a:spcPts val="283"/>
              </a:spcAft>
              <a:buClr>
                <a:srgbClr val="000000"/>
              </a:buClr>
              <a:buSzPct val="45000"/>
              <a:buFont typeface="Wingdings" charset="2"/>
              <a:buChar char=""/>
            </a:pPr>
            <a:r>
              <a:rPr lang="zxx" sz="2000" b="0" u="none" strike="noStrike">
                <a:solidFill>
                  <a:srgbClr val="000000"/>
                </a:solidFill>
                <a:effectLst/>
                <a:uFillTx/>
                <a:latin typeface="Arial"/>
              </a:rPr>
              <a:t>Sexto nivel del esquema</a:t>
            </a:r>
            <a:endParaRPr lang="zxx" sz="2000" b="0" u="none" strike="noStrike">
              <a:solidFill>
                <a:srgbClr val="000000"/>
              </a:solidFill>
              <a:effectLst/>
              <a:uFillTx/>
              <a:latin typeface="Arial"/>
            </a:endParaRPr>
          </a:p>
          <a:p>
            <a:pPr marL="3024000" lvl="6" indent="-216000">
              <a:spcAft>
                <a:spcPts val="283"/>
              </a:spcAft>
              <a:buClr>
                <a:srgbClr val="000000"/>
              </a:buClr>
              <a:buSzPct val="45000"/>
              <a:buFont typeface="Wingdings" charset="2"/>
              <a:buChar char=""/>
            </a:pPr>
            <a:r>
              <a:rPr lang="zxx" sz="2000" b="0" u="none" strike="noStrike">
                <a:solidFill>
                  <a:srgbClr val="000000"/>
                </a:solidFill>
                <a:effectLst/>
                <a:uFillTx/>
                <a:latin typeface="Arial"/>
              </a:rPr>
              <a:t>Séptimo nivel del esquema</a:t>
            </a:r>
            <a:endParaRPr lang="zxx" sz="2000" b="0" u="none" strike="noStrike">
              <a:solidFill>
                <a:srgbClr val="000000"/>
              </a:solidFill>
              <a:effectLst/>
              <a:uFillTx/>
              <a:latin typeface="Arial"/>
            </a:endParaRPr>
          </a:p>
        </p:txBody>
      </p:sp>
      <p:sp>
        <p:nvSpPr>
          <p:cNvPr id="4" name="PlaceHolder 3"/>
          <p:cNvSpPr>
            <a:spLocks noGrp="1"/>
          </p:cNvSpPr>
          <p:nvPr>
            <p:ph type="dt" idx="1"/>
          </p:nvPr>
        </p:nvSpPr>
        <p:spPr>
          <a:xfrm>
            <a:off x="504000" y="6887160"/>
            <a:ext cx="2348280" cy="521280"/>
          </a:xfrm>
          <a:prstGeom prst="rect">
            <a:avLst/>
          </a:prstGeom>
          <a:noFill/>
          <a:ln w="0">
            <a:noFill/>
          </a:ln>
        </p:spPr>
        <p:txBody>
          <a:bodyPr lIns="0" rIns="0" tIns="0" bIns="0" anchor="t">
            <a:noAutofit/>
          </a:bodyPr>
          <a:lstStyle>
            <a:lvl1pPr indent="0">
              <a:buNone/>
              <a:defRPr lang="zxx" sz="1400" b="0" u="none" strike="noStrike">
                <a:solidFill>
                  <a:srgbClr val="000000"/>
                </a:solidFill>
                <a:effectLst/>
                <a:uFillTx/>
                <a:latin typeface="Times New Roman"/>
              </a:defRPr>
            </a:lvl1pPr>
          </a:lstStyle>
          <a:p>
            <a:pPr indent="0">
              <a:buNone/>
            </a:pPr>
            <a:r>
              <a:rPr lang="zxx" sz="1400" b="0" u="none" strike="noStrike">
                <a:solidFill>
                  <a:srgbClr val="000000"/>
                </a:solidFill>
                <a:effectLst/>
                <a:uFillTx/>
                <a:latin typeface="Times New Roman"/>
              </a:rPr>
              <a:t>&lt;fecha/hora&gt;</a:t>
            </a:r>
            <a:endParaRPr lang="zxx" sz="1400" b="0" u="none" strike="noStrike">
              <a:solidFill>
                <a:srgbClr val="000000"/>
              </a:solidFill>
              <a:effectLst/>
              <a:uFillTx/>
              <a:latin typeface="Times New Roman"/>
            </a:endParaRPr>
          </a:p>
        </p:txBody>
      </p:sp>
      <p:sp>
        <p:nvSpPr>
          <p:cNvPr id="5" name="PlaceHolder 4"/>
          <p:cNvSpPr>
            <a:spLocks noGrp="1"/>
          </p:cNvSpPr>
          <p:nvPr>
            <p:ph type="ftr" idx="2"/>
          </p:nvPr>
        </p:nvSpPr>
        <p:spPr>
          <a:xfrm>
            <a:off x="3447360" y="6887160"/>
            <a:ext cx="3195000" cy="521280"/>
          </a:xfrm>
          <a:prstGeom prst="rect">
            <a:avLst/>
          </a:prstGeom>
          <a:noFill/>
          <a:ln w="0">
            <a:noFill/>
          </a:ln>
        </p:spPr>
        <p:txBody>
          <a:bodyPr lIns="0" rIns="0" tIns="0" bIns="0" anchor="t">
            <a:noAutofit/>
          </a:bodyPr>
          <a:lstStyle>
            <a:lvl1pPr indent="0" algn="ctr">
              <a:buNone/>
              <a:defRPr lang="zxx" sz="1400" b="0" u="none" strike="noStrike">
                <a:solidFill>
                  <a:srgbClr val="000000"/>
                </a:solidFill>
                <a:effectLst/>
                <a:uFillTx/>
                <a:latin typeface="Times New Roman"/>
              </a:defRPr>
            </a:lvl1pPr>
          </a:lstStyle>
          <a:p>
            <a:pPr indent="0" algn="ctr">
              <a:buNone/>
            </a:pPr>
            <a:r>
              <a:rPr lang="zxx" sz="1400" b="0" u="none" strike="noStrike">
                <a:solidFill>
                  <a:srgbClr val="000000"/>
                </a:solidFill>
                <a:effectLst/>
                <a:uFillTx/>
                <a:latin typeface="Times New Roman"/>
              </a:rPr>
              <a:t>&lt;pie de página&gt;</a:t>
            </a:r>
            <a:endParaRPr lang="zxx" sz="1400" b="0" u="none" strike="noStrike">
              <a:solidFill>
                <a:srgbClr val="000000"/>
              </a:solidFill>
              <a:effectLst/>
              <a:uFillTx/>
              <a:latin typeface="Times New Roman"/>
            </a:endParaRPr>
          </a:p>
        </p:txBody>
      </p:sp>
      <p:sp>
        <p:nvSpPr>
          <p:cNvPr id="6" name="PlaceHolder 5"/>
          <p:cNvSpPr>
            <a:spLocks noGrp="1"/>
          </p:cNvSpPr>
          <p:nvPr>
            <p:ph type="sldNum" idx="3"/>
          </p:nvPr>
        </p:nvSpPr>
        <p:spPr>
          <a:xfrm>
            <a:off x="7227360" y="6887160"/>
            <a:ext cx="2348280" cy="521280"/>
          </a:xfrm>
          <a:prstGeom prst="rect">
            <a:avLst/>
          </a:prstGeom>
          <a:noFill/>
          <a:ln w="0">
            <a:noFill/>
          </a:ln>
        </p:spPr>
        <p:txBody>
          <a:bodyPr lIns="0" rIns="0" tIns="0" bIns="0" anchor="t">
            <a:noAutofit/>
          </a:bodyPr>
          <a:lstStyle>
            <a:lvl1pPr indent="0" algn="r">
              <a:buNone/>
              <a:defRPr lang="zxx" sz="1400" b="0" u="none" strike="noStrike">
                <a:solidFill>
                  <a:srgbClr val="000000"/>
                </a:solidFill>
                <a:effectLst/>
                <a:uFillTx/>
                <a:latin typeface="Times New Roman"/>
              </a:defRPr>
            </a:lvl1pPr>
          </a:lstStyle>
          <a:p>
            <a:pPr indent="0" algn="r">
              <a:buNone/>
            </a:pPr>
            <a:fld id="{9ED8A353-7E41-4616-8701-E8DE3B9DB2E4}" type="slidenum">
              <a:rPr lang="zxx" sz="1400" b="0" u="none" strike="noStrike">
                <a:solidFill>
                  <a:srgbClr val="000000"/>
                </a:solidFill>
                <a:effectLst/>
                <a:uFillTx/>
                <a:latin typeface="Times New Roman"/>
              </a:rPr>
              <a:t>&lt;número&gt;</a:t>
            </a:fld>
            <a:endParaRPr lang="zxx"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1.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43.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38.jpeg"/><Relationship Id="rId3" Type="http://schemas.openxmlformats.org/officeDocument/2006/relationships/hyperlink" Target="http://www.mucbo.org/" TargetMode="External"/><Relationship Id="rId4"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49.jpe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53.jpeg"/><Relationship Id="rId3" Type="http://schemas.openxmlformats.org/officeDocument/2006/relationships/image" Target="../media/image54.png"/><Relationship Id="rId4"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image" Target="../media/image38.jpeg"/><Relationship Id="rId4" Type="http://schemas.openxmlformats.org/officeDocument/2006/relationships/image" Target="../media/image1.jpeg"/><Relationship Id="rId5"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 name=""/>
          <p:cNvPicPr/>
          <p:nvPr/>
        </p:nvPicPr>
        <p:blipFill>
          <a:blip r:embed="rId1"/>
          <a:stretch/>
        </p:blipFill>
        <p:spPr>
          <a:xfrm>
            <a:off x="900000" y="180000"/>
            <a:ext cx="7551360" cy="2332080"/>
          </a:xfrm>
          <a:prstGeom prst="rect">
            <a:avLst/>
          </a:prstGeom>
          <a:noFill/>
          <a:ln w="0">
            <a:noFill/>
          </a:ln>
        </p:spPr>
      </p:pic>
      <p:sp>
        <p:nvSpPr>
          <p:cNvPr id="11" name="PlaceHolder 1"/>
          <p:cNvSpPr>
            <a:spLocks noGrp="1"/>
          </p:cNvSpPr>
          <p:nvPr>
            <p:ph type="title"/>
          </p:nvPr>
        </p:nvSpPr>
        <p:spPr>
          <a:xfrm>
            <a:off x="468360" y="3894840"/>
            <a:ext cx="9071640" cy="3125160"/>
          </a:xfrm>
          <a:prstGeom prst="rect">
            <a:avLst/>
          </a:prstGeom>
          <a:noFill/>
          <a:ln w="0">
            <a:noFill/>
          </a:ln>
        </p:spPr>
        <p:txBody>
          <a:bodyPr lIns="0" rIns="0" tIns="0" bIns="0" anchor="ctr">
            <a:spAutoFit/>
          </a:bodyPr>
          <a:p>
            <a:pPr indent="0" algn="ctr">
              <a:buNone/>
            </a:pPr>
            <a:r>
              <a:rPr lang="zxx" sz="4400" b="0" u="none" strike="noStrike">
                <a:solidFill>
                  <a:srgbClr val="000000"/>
                </a:solidFill>
                <a:effectLst/>
                <a:uFillTx/>
                <a:latin typeface="Arial"/>
              </a:rPr>
              <a:t>ASSEMBLEA GENERAL ORDINÀRIA 2026</a:t>
            </a:r>
            <a:br>
              <a:rPr sz="4400"/>
            </a:br>
            <a:br>
              <a:rPr sz="4400"/>
            </a:br>
            <a:r>
              <a:rPr lang="zxx" sz="4400" b="0" u="none" strike="noStrike">
                <a:solidFill>
                  <a:srgbClr val="000000"/>
                </a:solidFill>
                <a:effectLst/>
                <a:uFillTx/>
                <a:latin typeface="Arial"/>
              </a:rPr>
              <a:t>Memòria d'activitats de 2025 i previsions per al 2026</a:t>
            </a:r>
            <a:endParaRPr lang="zxx" sz="4400" b="0" u="none" strike="noStrike">
              <a:solidFill>
                <a:srgbClr val="000000"/>
              </a:solidFill>
              <a:effectLst/>
              <a:uFillTx/>
              <a:latin typeface="Arial"/>
            </a:endParaRPr>
          </a:p>
        </p:txBody>
      </p:sp>
      <p:sp>
        <p:nvSpPr>
          <p:cNvPr id="12" name=""/>
          <p:cNvSpPr txBox="1"/>
          <p:nvPr/>
        </p:nvSpPr>
        <p:spPr>
          <a:xfrm>
            <a:off x="3600000" y="2700000"/>
            <a:ext cx="4860000" cy="940680"/>
          </a:xfrm>
          <a:prstGeom prst="rect">
            <a:avLst/>
          </a:prstGeom>
          <a:noFill/>
          <a:ln w="0">
            <a:noFill/>
          </a:ln>
        </p:spPr>
        <p:txBody>
          <a:bodyPr lIns="90000" rIns="90000" tIns="45000" bIns="45000" anchor="t">
            <a:spAutoFit/>
          </a:bodyPr>
          <a:p>
            <a:r>
              <a:rPr lang="de-DE" sz="3000" b="1" i="1" u="none" strike="noStrike">
                <a:solidFill>
                  <a:srgbClr val="ff8000"/>
                </a:solidFill>
                <a:effectLst/>
                <a:uFillTx/>
                <a:latin typeface="Arial"/>
              </a:rPr>
              <a:t>Els Amics del MUCBO</a:t>
            </a:r>
            <a:endParaRPr lang="de-DE" sz="3000" b="0" u="none" strike="noStrike">
              <a:solidFill>
                <a:srgbClr val="000000"/>
              </a:solidFill>
              <a:effectLst/>
              <a:uFillTx/>
              <a:latin typeface="Arial"/>
            </a:endParaRPr>
          </a:p>
        </p:txBody>
      </p:sp>
      <p:sp>
        <p:nvSpPr>
          <p:cNvPr id="13" name=""/>
          <p:cNvSpPr/>
          <p:nvPr/>
        </p:nvSpPr>
        <p:spPr>
          <a:xfrm>
            <a:off x="1080000" y="3420000"/>
            <a:ext cx="8280000" cy="0"/>
          </a:xfrm>
          <a:prstGeom prst="line">
            <a:avLst/>
          </a:prstGeom>
          <a:ln w="0">
            <a:solidFill>
              <a:srgbClr val="000000"/>
            </a:solidFill>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
          <p:cNvSpPr txBox="1"/>
          <p:nvPr/>
        </p:nvSpPr>
        <p:spPr>
          <a:xfrm>
            <a:off x="8460000" y="117720"/>
            <a:ext cx="1800000" cy="6022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NOVEMBRE</a:t>
            </a:r>
            <a:endParaRPr lang="de-DE" sz="1800" b="0" u="none" strike="noStrike">
              <a:solidFill>
                <a:srgbClr val="000000"/>
              </a:solidFill>
              <a:effectLst/>
              <a:uFillTx/>
              <a:latin typeface="Arial"/>
            </a:endParaRPr>
          </a:p>
        </p:txBody>
      </p:sp>
      <p:sp>
        <p:nvSpPr>
          <p:cNvPr id="54" name="PlaceHolder 1"/>
          <p:cNvSpPr>
            <a:spLocks noGrp="1"/>
          </p:cNvSpPr>
          <p:nvPr>
            <p:ph type="title"/>
          </p:nvPr>
        </p:nvSpPr>
        <p:spPr>
          <a:xfrm>
            <a:off x="180000" y="180000"/>
            <a:ext cx="4140000" cy="136764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Secció d'Ornitologia de Defensa de la Natura</a:t>
            </a:r>
            <a:endParaRPr lang="zxx" sz="3200" b="0" u="none" strike="noStrike">
              <a:solidFill>
                <a:srgbClr val="000000"/>
              </a:solidFill>
              <a:effectLst/>
              <a:uFillTx/>
              <a:latin typeface="Arial"/>
            </a:endParaRPr>
          </a:p>
        </p:txBody>
      </p:sp>
      <p:pic>
        <p:nvPicPr>
          <p:cNvPr id="55" name=""/>
          <p:cNvPicPr/>
          <p:nvPr/>
        </p:nvPicPr>
        <p:blipFill>
          <a:blip r:embed="rId1"/>
          <a:stretch/>
        </p:blipFill>
        <p:spPr>
          <a:xfrm>
            <a:off x="2880000" y="3420000"/>
            <a:ext cx="7059600" cy="3961440"/>
          </a:xfrm>
          <a:prstGeom prst="rect">
            <a:avLst/>
          </a:prstGeom>
          <a:noFill/>
          <a:ln w="0">
            <a:noFill/>
          </a:ln>
        </p:spPr>
      </p:pic>
      <p:pic>
        <p:nvPicPr>
          <p:cNvPr id="56" name=""/>
          <p:cNvPicPr/>
          <p:nvPr/>
        </p:nvPicPr>
        <p:blipFill>
          <a:blip r:embed="rId2"/>
          <a:stretch/>
        </p:blipFill>
        <p:spPr>
          <a:xfrm>
            <a:off x="4500000" y="425160"/>
            <a:ext cx="3960000" cy="2814840"/>
          </a:xfrm>
          <a:prstGeom prst="rect">
            <a:avLst/>
          </a:prstGeom>
          <a:noFill/>
          <a:ln w="0">
            <a:noFill/>
          </a:ln>
        </p:spPr>
      </p:pic>
      <p:sp>
        <p:nvSpPr>
          <p:cNvPr id="57" name=""/>
          <p:cNvSpPr txBox="1"/>
          <p:nvPr/>
        </p:nvSpPr>
        <p:spPr>
          <a:xfrm>
            <a:off x="0" y="1800000"/>
            <a:ext cx="2700000" cy="547344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Altre cop de la ma de Toni Fontanet i Cristina Fiol, es va dur a treme una jornada d’anellament d’aus a la zona natural de Son Angelats. Els assistens van poder observar com es fa la captura científica i s’anellen els ocells, una activitat de gran importància per a la conservació de les aus migrants que també proporciona valuosa informació biològica i ecològica.</a:t>
            </a:r>
            <a:endParaRPr lang="de-DE" sz="20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80000" y="528120"/>
            <a:ext cx="4140000" cy="91188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Secció Micològica</a:t>
            </a:r>
            <a:endParaRPr lang="zxx" sz="3200" b="0" u="none" strike="noStrike">
              <a:solidFill>
                <a:srgbClr val="000000"/>
              </a:solidFill>
              <a:effectLst/>
              <a:uFillTx/>
              <a:latin typeface="Arial"/>
            </a:endParaRPr>
          </a:p>
        </p:txBody>
      </p:sp>
      <p:sp>
        <p:nvSpPr>
          <p:cNvPr id="59" name=""/>
          <p:cNvSpPr txBox="1"/>
          <p:nvPr/>
        </p:nvSpPr>
        <p:spPr>
          <a:xfrm>
            <a:off x="180000" y="612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NOVEMBRE</a:t>
            </a:r>
            <a:endParaRPr lang="de-DE" sz="1800" b="0" u="none" strike="noStrike">
              <a:solidFill>
                <a:srgbClr val="000000"/>
              </a:solidFill>
              <a:effectLst/>
              <a:uFillTx/>
              <a:latin typeface="Arial"/>
            </a:endParaRPr>
          </a:p>
        </p:txBody>
      </p:sp>
      <p:sp>
        <p:nvSpPr>
          <p:cNvPr id="60" name="PlaceHolder 2"/>
          <p:cNvSpPr>
            <a:spLocks noGrp="1"/>
          </p:cNvSpPr>
          <p:nvPr>
            <p:ph type="title"/>
          </p:nvPr>
        </p:nvSpPr>
        <p:spPr>
          <a:xfrm>
            <a:off x="65880" y="1260000"/>
            <a:ext cx="4254120" cy="2918160"/>
          </a:xfrm>
          <a:prstGeom prst="rect">
            <a:avLst/>
          </a:prstGeom>
          <a:noFill/>
          <a:ln w="0">
            <a:noFill/>
          </a:ln>
        </p:spPr>
        <p:txBody>
          <a:bodyPr lIns="0" rIns="0" tIns="0" bIns="0" anchor="ctr">
            <a:spAutoFit/>
          </a:bodyPr>
          <a:p>
            <a:pPr indent="0" algn="ctr">
              <a:buNone/>
            </a:pPr>
            <a:r>
              <a:rPr lang="zxx" sz="2000" b="0" u="none" strike="noStrike">
                <a:solidFill>
                  <a:srgbClr val="000000"/>
                </a:solidFill>
                <a:effectLst/>
                <a:uFillTx/>
                <a:latin typeface="Arial"/>
              </a:rPr>
              <a:t>El 2025 es va tornar a celebrar amb gran èxit  la Jornada Micològica de Tardor que la nostra associació organitza des de fa 43 anys. També hi hagué </a:t>
            </a:r>
            <a:r>
              <a:rPr lang="zxx" sz="2000" b="0" i="1" u="none" strike="noStrike">
                <a:solidFill>
                  <a:srgbClr val="000000"/>
                </a:solidFill>
                <a:effectLst/>
                <a:uFillTx/>
                <a:latin typeface="Arial"/>
              </a:rPr>
              <a:t>show cooking</a:t>
            </a:r>
            <a:r>
              <a:rPr lang="zxx" sz="2000" b="0" u="none" strike="noStrike">
                <a:solidFill>
                  <a:srgbClr val="000000"/>
                </a:solidFill>
                <a:effectLst/>
                <a:uFillTx/>
                <a:latin typeface="Arial"/>
              </a:rPr>
              <a:t> de bolets, en col·laboració amb l'Escola d'Hoteleria de la UIB. Aquesta edició també es va fer en col·laboració amb el MUCBO</a:t>
            </a:r>
            <a:endParaRPr lang="zxx" sz="2000" b="0" u="none" strike="noStrike">
              <a:solidFill>
                <a:srgbClr val="000000"/>
              </a:solidFill>
              <a:effectLst/>
              <a:uFillTx/>
              <a:latin typeface="Arial"/>
            </a:endParaRPr>
          </a:p>
        </p:txBody>
      </p:sp>
      <p:pic>
        <p:nvPicPr>
          <p:cNvPr id="61" name=""/>
          <p:cNvPicPr/>
          <p:nvPr/>
        </p:nvPicPr>
        <p:blipFill>
          <a:blip r:embed="rId1"/>
          <a:stretch/>
        </p:blipFill>
        <p:spPr>
          <a:xfrm>
            <a:off x="4500000" y="74880"/>
            <a:ext cx="5420160" cy="4065120"/>
          </a:xfrm>
          <a:prstGeom prst="rect">
            <a:avLst/>
          </a:prstGeom>
          <a:noFill/>
          <a:ln w="0">
            <a:noFill/>
          </a:ln>
        </p:spPr>
      </p:pic>
      <p:pic>
        <p:nvPicPr>
          <p:cNvPr id="62" name=""/>
          <p:cNvPicPr/>
          <p:nvPr/>
        </p:nvPicPr>
        <p:blipFill>
          <a:blip r:embed="rId2"/>
          <a:stretch/>
        </p:blipFill>
        <p:spPr>
          <a:xfrm>
            <a:off x="540000" y="4287600"/>
            <a:ext cx="4123440" cy="3092400"/>
          </a:xfrm>
          <a:prstGeom prst="rect">
            <a:avLst/>
          </a:prstGeom>
          <a:noFill/>
          <a:ln w="0">
            <a:noFill/>
          </a:ln>
        </p:spPr>
      </p:pic>
      <p:pic>
        <p:nvPicPr>
          <p:cNvPr id="63" name=""/>
          <p:cNvPicPr/>
          <p:nvPr/>
        </p:nvPicPr>
        <p:blipFill>
          <a:blip r:embed="rId3"/>
          <a:stretch/>
        </p:blipFill>
        <p:spPr>
          <a:xfrm>
            <a:off x="5799960" y="4320000"/>
            <a:ext cx="4100040" cy="3075120"/>
          </a:xfrm>
          <a:prstGeom prst="rect">
            <a:avLst/>
          </a:prstGeom>
          <a:noFill/>
          <a:ln w="0">
            <a:noFill/>
          </a:ln>
        </p:spPr>
      </p:pic>
      <p:sp>
        <p:nvSpPr>
          <p:cNvPr id="64" name=""/>
          <p:cNvSpPr/>
          <p:nvPr/>
        </p:nvSpPr>
        <p:spPr>
          <a:xfrm>
            <a:off x="5220000" y="4500000"/>
            <a:ext cx="0" cy="2880000"/>
          </a:xfrm>
          <a:prstGeom prst="line">
            <a:avLst/>
          </a:prstGeom>
          <a:ln w="0">
            <a:solidFill>
              <a:srgbClr val="000000"/>
            </a:solidFill>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80000" y="360000"/>
            <a:ext cx="4140000" cy="91188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Secció Micològica</a:t>
            </a:r>
            <a:endParaRPr lang="zxx" sz="3200" b="0" u="none" strike="noStrike">
              <a:solidFill>
                <a:srgbClr val="000000"/>
              </a:solidFill>
              <a:effectLst/>
              <a:uFillTx/>
              <a:latin typeface="Arial"/>
            </a:endParaRPr>
          </a:p>
        </p:txBody>
      </p:sp>
      <p:sp>
        <p:nvSpPr>
          <p:cNvPr id="66" name=""/>
          <p:cNvSpPr txBox="1"/>
          <p:nvPr/>
        </p:nvSpPr>
        <p:spPr>
          <a:xfrm>
            <a:off x="180000" y="18612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NOVEMBRE</a:t>
            </a:r>
            <a:endParaRPr lang="de-DE" sz="1800" b="0" u="none" strike="noStrike">
              <a:solidFill>
                <a:srgbClr val="000000"/>
              </a:solidFill>
              <a:effectLst/>
              <a:uFillTx/>
              <a:latin typeface="Arial"/>
            </a:endParaRPr>
          </a:p>
        </p:txBody>
      </p:sp>
      <p:sp>
        <p:nvSpPr>
          <p:cNvPr id="67" name="PlaceHolder 2"/>
          <p:cNvSpPr>
            <a:spLocks noGrp="1"/>
          </p:cNvSpPr>
          <p:nvPr>
            <p:ph type="title"/>
          </p:nvPr>
        </p:nvSpPr>
        <p:spPr>
          <a:xfrm>
            <a:off x="720000" y="1080000"/>
            <a:ext cx="2994120" cy="3240000"/>
          </a:xfrm>
          <a:prstGeom prst="rect">
            <a:avLst/>
          </a:prstGeom>
          <a:noFill/>
          <a:ln w="0">
            <a:noFill/>
          </a:ln>
        </p:spPr>
        <p:txBody>
          <a:bodyPr lIns="0" rIns="0" tIns="0" bIns="0" anchor="ctr">
            <a:spAutoFit/>
          </a:bodyPr>
          <a:p>
            <a:pPr indent="0" algn="ctr">
              <a:buNone/>
            </a:pPr>
            <a:r>
              <a:rPr lang="zxx" sz="2000" b="0" u="none" strike="noStrike">
                <a:solidFill>
                  <a:srgbClr val="000000"/>
                </a:solidFill>
                <a:effectLst/>
                <a:uFillTx/>
                <a:latin typeface="Arial"/>
              </a:rPr>
              <a:t>També es van dur a terme altres activitats divulgatives sobrte el món dels bolets i dels fongs, com una xerrada que Carles Constantino va impartir a Esporles, en col·laboració amb la delegació de l'Obra Cultural Balear </a:t>
            </a:r>
            <a:endParaRPr lang="zxx" sz="2000" b="0" u="none" strike="noStrike">
              <a:solidFill>
                <a:srgbClr val="000000"/>
              </a:solidFill>
              <a:effectLst/>
              <a:uFillTx/>
              <a:latin typeface="Arial"/>
            </a:endParaRPr>
          </a:p>
        </p:txBody>
      </p:sp>
      <p:pic>
        <p:nvPicPr>
          <p:cNvPr id="68" name=""/>
          <p:cNvPicPr/>
          <p:nvPr/>
        </p:nvPicPr>
        <p:blipFill>
          <a:blip r:embed="rId1"/>
          <a:stretch/>
        </p:blipFill>
        <p:spPr>
          <a:xfrm>
            <a:off x="4320000" y="180000"/>
            <a:ext cx="5360040" cy="4020120"/>
          </a:xfrm>
          <a:prstGeom prst="rect">
            <a:avLst/>
          </a:prstGeom>
          <a:noFill/>
          <a:ln w="0">
            <a:noFill/>
          </a:ln>
        </p:spPr>
      </p:pic>
      <p:pic>
        <p:nvPicPr>
          <p:cNvPr id="69" name=""/>
          <p:cNvPicPr/>
          <p:nvPr/>
        </p:nvPicPr>
        <p:blipFill>
          <a:blip r:embed="rId2"/>
          <a:stretch/>
        </p:blipFill>
        <p:spPr>
          <a:xfrm>
            <a:off x="5079960" y="4320000"/>
            <a:ext cx="4100040" cy="3075120"/>
          </a:xfrm>
          <a:prstGeom prst="rect">
            <a:avLst/>
          </a:prstGeom>
          <a:noFill/>
          <a:ln w="0">
            <a:noFill/>
          </a:ln>
        </p:spPr>
      </p:pic>
      <p:pic>
        <p:nvPicPr>
          <p:cNvPr id="70" name=""/>
          <p:cNvPicPr/>
          <p:nvPr/>
        </p:nvPicPr>
        <p:blipFill>
          <a:blip r:embed="rId3"/>
          <a:stretch/>
        </p:blipFill>
        <p:spPr>
          <a:xfrm>
            <a:off x="720000" y="4500000"/>
            <a:ext cx="3920040" cy="294012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3528000" y="756000"/>
            <a:ext cx="6480000" cy="1262160"/>
          </a:xfrm>
          <a:prstGeom prst="rect">
            <a:avLst/>
          </a:prstGeom>
          <a:noFill/>
          <a:ln w="0">
            <a:noFill/>
          </a:ln>
        </p:spPr>
        <p:txBody>
          <a:bodyPr lIns="0" rIns="0" tIns="0" bIns="0" anchor="ctr">
            <a:spAutoFit/>
          </a:bodyPr>
          <a:p>
            <a:pPr indent="0" algn="ctr">
              <a:buNone/>
            </a:pPr>
            <a:r>
              <a:rPr lang="zxx" sz="2000" b="0" u="none" strike="noStrike">
                <a:solidFill>
                  <a:srgbClr val="000000"/>
                </a:solidFill>
                <a:effectLst/>
                <a:uFillTx/>
                <a:latin typeface="Arial"/>
              </a:rPr>
              <a:t>Durant el 2025 membres de la nostra Societat han dut a terme activitats de recerca naturalista i científica, tant de forma </a:t>
            </a:r>
            <a:r>
              <a:rPr lang="zxx" sz="2000" b="1" u="none" strike="noStrike">
                <a:solidFill>
                  <a:srgbClr val="000000"/>
                </a:solidFill>
                <a:effectLst/>
                <a:uFillTx/>
                <a:latin typeface="Arial"/>
              </a:rPr>
              <a:t>independent</a:t>
            </a:r>
            <a:r>
              <a:rPr lang="zxx" sz="2000" b="0" u="none" strike="noStrike">
                <a:solidFill>
                  <a:srgbClr val="000000"/>
                </a:solidFill>
                <a:effectLst/>
                <a:uFillTx/>
                <a:latin typeface="Arial"/>
              </a:rPr>
              <a:t> com en </a:t>
            </a:r>
            <a:r>
              <a:rPr lang="zxx" sz="2000" b="1" u="none" strike="noStrike">
                <a:solidFill>
                  <a:srgbClr val="000000"/>
                </a:solidFill>
                <a:effectLst/>
                <a:uFillTx/>
                <a:latin typeface="Arial"/>
              </a:rPr>
              <a:t>col·laboració</a:t>
            </a:r>
            <a:r>
              <a:rPr lang="zxx" sz="2000" b="0" u="none" strike="noStrike">
                <a:solidFill>
                  <a:srgbClr val="000000"/>
                </a:solidFill>
                <a:effectLst/>
                <a:uFillTx/>
                <a:latin typeface="Arial"/>
              </a:rPr>
              <a:t> amb el </a:t>
            </a:r>
            <a:r>
              <a:rPr lang="zxx" sz="2000" b="1" u="none" strike="noStrike">
                <a:solidFill>
                  <a:srgbClr val="000000"/>
                </a:solidFill>
                <a:effectLst/>
                <a:uFillTx/>
                <a:latin typeface="Arial"/>
              </a:rPr>
              <a:t>MUCBO</a:t>
            </a:r>
            <a:r>
              <a:rPr lang="zxx" sz="2000" b="0" u="none" strike="noStrike">
                <a:solidFill>
                  <a:srgbClr val="000000"/>
                </a:solidFill>
                <a:effectLst/>
                <a:uFillTx/>
                <a:latin typeface="Arial"/>
              </a:rPr>
              <a:t> i amb la </a:t>
            </a:r>
            <a:r>
              <a:rPr lang="zxx" sz="2000" b="1" u="none" strike="noStrike">
                <a:solidFill>
                  <a:srgbClr val="000000"/>
                </a:solidFill>
                <a:effectLst/>
                <a:uFillTx/>
                <a:latin typeface="Arial"/>
              </a:rPr>
              <a:t>UIB</a:t>
            </a:r>
            <a:endParaRPr lang="zxx" sz="2000" b="0" u="none" strike="noStrike">
              <a:solidFill>
                <a:srgbClr val="000000"/>
              </a:solidFill>
              <a:effectLst/>
              <a:uFillTx/>
              <a:latin typeface="Arial"/>
            </a:endParaRPr>
          </a:p>
        </p:txBody>
      </p:sp>
      <p:sp>
        <p:nvSpPr>
          <p:cNvPr id="72" name=""/>
          <p:cNvSpPr txBox="1"/>
          <p:nvPr/>
        </p:nvSpPr>
        <p:spPr>
          <a:xfrm>
            <a:off x="1080000" y="19368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RECERCA</a:t>
            </a:r>
            <a:endParaRPr lang="de-DE" sz="1800" b="0" u="none" strike="noStrike">
              <a:solidFill>
                <a:srgbClr val="000000"/>
              </a:solidFill>
              <a:effectLst/>
              <a:uFillTx/>
              <a:latin typeface="Arial"/>
            </a:endParaRPr>
          </a:p>
        </p:txBody>
      </p:sp>
      <p:sp>
        <p:nvSpPr>
          <p:cNvPr id="73" name="PlaceHolder 2"/>
          <p:cNvSpPr>
            <a:spLocks noGrp="1"/>
          </p:cNvSpPr>
          <p:nvPr>
            <p:ph type="title"/>
          </p:nvPr>
        </p:nvSpPr>
        <p:spPr>
          <a:xfrm>
            <a:off x="0" y="528120"/>
            <a:ext cx="3240000" cy="91188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Micologia</a:t>
            </a:r>
            <a:endParaRPr lang="zxx" sz="3200" b="0" u="none" strike="noStrike">
              <a:solidFill>
                <a:srgbClr val="000000"/>
              </a:solidFill>
              <a:effectLst/>
              <a:uFillTx/>
              <a:latin typeface="Arial"/>
            </a:endParaRPr>
          </a:p>
        </p:txBody>
      </p:sp>
      <p:sp>
        <p:nvSpPr>
          <p:cNvPr id="74" name="PlaceHolder 3"/>
          <p:cNvSpPr>
            <a:spLocks noGrp="1"/>
          </p:cNvSpPr>
          <p:nvPr>
            <p:ph type="title"/>
          </p:nvPr>
        </p:nvSpPr>
        <p:spPr>
          <a:xfrm>
            <a:off x="0" y="900000"/>
            <a:ext cx="3600000" cy="3240000"/>
          </a:xfrm>
          <a:prstGeom prst="rect">
            <a:avLst/>
          </a:prstGeom>
          <a:noFill/>
          <a:ln w="0">
            <a:noFill/>
          </a:ln>
        </p:spPr>
        <p:txBody>
          <a:bodyPr lIns="0" rIns="0" tIns="0" bIns="0" anchor="ctr">
            <a:spAutoFit/>
          </a:bodyPr>
          <a:p>
            <a:pPr indent="0" algn="ctr">
              <a:buNone/>
            </a:pPr>
            <a:r>
              <a:rPr lang="zxx" sz="2000" b="0" u="none" strike="noStrike">
                <a:solidFill>
                  <a:srgbClr val="000000"/>
                </a:solidFill>
                <a:effectLst/>
                <a:uFillTx/>
                <a:latin typeface="Arial"/>
              </a:rPr>
              <a:t>Membres de la Secció Micològica, com Carles Constantino i col·laboradors de la mateixa (Joan Planes, Joan Carles Salom, Josep Ll. Siquier)  han col·laborat de forma activa en un seguit de treballs científics sobre fongs, que han estat publicats el 2025</a:t>
            </a:r>
            <a:endParaRPr lang="zxx" sz="2000" b="0" u="none" strike="noStrike">
              <a:solidFill>
                <a:srgbClr val="000000"/>
              </a:solidFill>
              <a:effectLst/>
              <a:uFillTx/>
              <a:latin typeface="Arial"/>
            </a:endParaRPr>
          </a:p>
        </p:txBody>
      </p:sp>
      <p:sp>
        <p:nvSpPr>
          <p:cNvPr id="75" name="PlaceHolder 4"/>
          <p:cNvSpPr>
            <a:spLocks noGrp="1"/>
          </p:cNvSpPr>
          <p:nvPr>
            <p:ph type="title"/>
          </p:nvPr>
        </p:nvSpPr>
        <p:spPr>
          <a:xfrm>
            <a:off x="3960000" y="1980000"/>
            <a:ext cx="3780000" cy="108000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Zoologia</a:t>
            </a:r>
            <a:endParaRPr lang="zxx" sz="3200" b="0" u="none" strike="noStrike">
              <a:solidFill>
                <a:srgbClr val="000000"/>
              </a:solidFill>
              <a:effectLst/>
              <a:uFillTx/>
              <a:latin typeface="Arial"/>
            </a:endParaRPr>
          </a:p>
        </p:txBody>
      </p:sp>
      <p:sp>
        <p:nvSpPr>
          <p:cNvPr id="76" name=""/>
          <p:cNvSpPr/>
          <p:nvPr/>
        </p:nvSpPr>
        <p:spPr>
          <a:xfrm>
            <a:off x="3816000" y="1980000"/>
            <a:ext cx="0" cy="5040000"/>
          </a:xfrm>
          <a:prstGeom prst="line">
            <a:avLst/>
          </a:prstGeom>
          <a:ln w="0">
            <a:solidFill>
              <a:srgbClr val="000000"/>
            </a:solidFill>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
        <p:nvSpPr>
          <p:cNvPr id="77" name="PlaceHolder 5"/>
          <p:cNvSpPr>
            <a:spLocks noGrp="1"/>
          </p:cNvSpPr>
          <p:nvPr>
            <p:ph type="title"/>
          </p:nvPr>
        </p:nvSpPr>
        <p:spPr>
          <a:xfrm>
            <a:off x="4968360" y="0"/>
            <a:ext cx="3131640" cy="720000"/>
          </a:xfrm>
          <a:prstGeom prst="rect">
            <a:avLst/>
          </a:prstGeom>
          <a:noFill/>
          <a:ln w="0">
            <a:noFill/>
          </a:ln>
        </p:spPr>
        <p:txBody>
          <a:bodyPr lIns="0" rIns="0" tIns="0" bIns="0" anchor="ctr">
            <a:spAutoFit/>
          </a:bodyPr>
          <a:p>
            <a:pPr indent="0" algn="ctr">
              <a:buNone/>
            </a:pPr>
            <a:r>
              <a:rPr lang="zxx" sz="4000" b="1" u="none" strike="noStrike">
                <a:solidFill>
                  <a:srgbClr val="ff6600"/>
                </a:solidFill>
                <a:effectLst/>
                <a:uFillTx/>
                <a:latin typeface="Arial"/>
              </a:rPr>
              <a:t>Publicacions</a:t>
            </a:r>
            <a:endParaRPr lang="zxx" sz="4000" b="0" u="none" strike="noStrike">
              <a:solidFill>
                <a:srgbClr val="000000"/>
              </a:solidFill>
              <a:effectLst/>
              <a:uFillTx/>
              <a:latin typeface="Arial"/>
            </a:endParaRPr>
          </a:p>
        </p:txBody>
      </p:sp>
      <p:sp>
        <p:nvSpPr>
          <p:cNvPr id="78" name="PlaceHolder 6"/>
          <p:cNvSpPr>
            <a:spLocks noGrp="1"/>
          </p:cNvSpPr>
          <p:nvPr>
            <p:ph type="title"/>
          </p:nvPr>
        </p:nvSpPr>
        <p:spPr>
          <a:xfrm>
            <a:off x="3960000" y="1980000"/>
            <a:ext cx="3420000" cy="6516720"/>
          </a:xfrm>
          <a:prstGeom prst="rect">
            <a:avLst/>
          </a:prstGeom>
          <a:noFill/>
          <a:ln w="0">
            <a:noFill/>
          </a:ln>
        </p:spPr>
        <p:txBody>
          <a:bodyPr lIns="0" rIns="0" tIns="0" bIns="0" anchor="ctr">
            <a:spAutoFit/>
          </a:bodyPr>
          <a:p>
            <a:pPr indent="0" algn="ctr">
              <a:buNone/>
            </a:pPr>
            <a:r>
              <a:rPr lang="zxx" sz="2000" b="1" u="none" strike="noStrike">
                <a:solidFill>
                  <a:srgbClr val="000000"/>
                </a:solidFill>
                <a:effectLst/>
                <a:uFillTx/>
                <a:latin typeface="Arial"/>
              </a:rPr>
              <a:t>Nous estudis sobre crustacis</a:t>
            </a:r>
            <a:br>
              <a:rPr sz="2000"/>
            </a:br>
            <a:r>
              <a:rPr lang="zxx" sz="2000" b="0" u="none" strike="noStrike">
                <a:solidFill>
                  <a:srgbClr val="000000"/>
                </a:solidFill>
                <a:effectLst/>
                <a:uFillTx/>
                <a:latin typeface="Arial"/>
              </a:rPr>
              <a:t>Lluc Garcia ha continuat, en col·laboració amb la UIB i la Fundació MUCBO, en un seguit de publicacions zoològiques sobre crustacis. El 2025 es publicaren dos articles científics sobre aquest tema, incloent la descripció d'una nova espècie de la Serra de Tramuntana que ha estat dedicada al que fou director del museu, </a:t>
            </a:r>
            <a:r>
              <a:rPr lang="zxx" sz="2000" b="1" u="none" strike="noStrike">
                <a:solidFill>
                  <a:srgbClr val="000000"/>
                </a:solidFill>
                <a:effectLst/>
                <a:uFillTx/>
                <a:latin typeface="Arial"/>
              </a:rPr>
              <a:t>Àngel Ginés Gràcia</a:t>
            </a:r>
            <a:endParaRPr lang="zxx" sz="2000" b="0" u="none" strike="noStrike">
              <a:solidFill>
                <a:srgbClr val="000000"/>
              </a:solidFill>
              <a:effectLst/>
              <a:uFillTx/>
              <a:latin typeface="Arial"/>
            </a:endParaRPr>
          </a:p>
        </p:txBody>
      </p:sp>
      <p:pic>
        <p:nvPicPr>
          <p:cNvPr id="79" name=""/>
          <p:cNvPicPr/>
          <p:nvPr/>
        </p:nvPicPr>
        <p:blipFill>
          <a:blip r:embed="rId1"/>
          <a:stretch/>
        </p:blipFill>
        <p:spPr>
          <a:xfrm>
            <a:off x="0" y="3960000"/>
            <a:ext cx="2099880" cy="2700000"/>
          </a:xfrm>
          <a:prstGeom prst="rect">
            <a:avLst/>
          </a:prstGeom>
          <a:noFill/>
          <a:ln w="0">
            <a:noFill/>
          </a:ln>
        </p:spPr>
      </p:pic>
      <p:pic>
        <p:nvPicPr>
          <p:cNvPr id="80" name=""/>
          <p:cNvPicPr/>
          <p:nvPr/>
        </p:nvPicPr>
        <p:blipFill>
          <a:blip r:embed="rId2"/>
          <a:stretch/>
        </p:blipFill>
        <p:spPr>
          <a:xfrm>
            <a:off x="1620000" y="5760000"/>
            <a:ext cx="2247120" cy="1775880"/>
          </a:xfrm>
          <a:prstGeom prst="rect">
            <a:avLst/>
          </a:prstGeom>
          <a:noFill/>
          <a:ln w="0">
            <a:noFill/>
          </a:ln>
        </p:spPr>
      </p:pic>
      <p:pic>
        <p:nvPicPr>
          <p:cNvPr id="81" name=""/>
          <p:cNvPicPr/>
          <p:nvPr/>
        </p:nvPicPr>
        <p:blipFill>
          <a:blip r:embed="rId3"/>
          <a:stretch/>
        </p:blipFill>
        <p:spPr>
          <a:xfrm>
            <a:off x="2100600" y="4320000"/>
            <a:ext cx="1571400" cy="1104480"/>
          </a:xfrm>
          <a:prstGeom prst="rect">
            <a:avLst/>
          </a:prstGeom>
          <a:noFill/>
          <a:ln w="0">
            <a:noFill/>
          </a:ln>
        </p:spPr>
      </p:pic>
      <p:pic>
        <p:nvPicPr>
          <p:cNvPr id="82" name=""/>
          <p:cNvPicPr/>
          <p:nvPr/>
        </p:nvPicPr>
        <p:blipFill>
          <a:blip r:embed="rId4"/>
          <a:srcRect l="6775" t="0" r="0" b="0"/>
          <a:stretch/>
        </p:blipFill>
        <p:spPr>
          <a:xfrm>
            <a:off x="7560000" y="2328840"/>
            <a:ext cx="2475360" cy="2531160"/>
          </a:xfrm>
          <a:prstGeom prst="rect">
            <a:avLst/>
          </a:prstGeom>
          <a:noFill/>
          <a:ln w="0">
            <a:noFill/>
          </a:ln>
        </p:spPr>
      </p:pic>
      <p:pic>
        <p:nvPicPr>
          <p:cNvPr id="83" name=""/>
          <p:cNvPicPr/>
          <p:nvPr/>
        </p:nvPicPr>
        <p:blipFill>
          <a:blip r:embed="rId5"/>
          <a:stretch/>
        </p:blipFill>
        <p:spPr>
          <a:xfrm>
            <a:off x="7488000" y="4808880"/>
            <a:ext cx="2520000" cy="258516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
          <p:cNvPicPr/>
          <p:nvPr/>
        </p:nvPicPr>
        <p:blipFill>
          <a:blip r:embed="rId1"/>
          <a:stretch/>
        </p:blipFill>
        <p:spPr>
          <a:xfrm>
            <a:off x="3791880" y="4204440"/>
            <a:ext cx="6247080" cy="3175560"/>
          </a:xfrm>
          <a:prstGeom prst="rect">
            <a:avLst/>
          </a:prstGeom>
          <a:noFill/>
          <a:ln w="0">
            <a:noFill/>
          </a:ln>
        </p:spPr>
      </p:pic>
      <p:sp>
        <p:nvSpPr>
          <p:cNvPr id="85" name="PlaceHolder 1"/>
          <p:cNvSpPr>
            <a:spLocks noGrp="1"/>
          </p:cNvSpPr>
          <p:nvPr>
            <p:ph type="title"/>
          </p:nvPr>
        </p:nvSpPr>
        <p:spPr>
          <a:xfrm>
            <a:off x="2412000" y="189720"/>
            <a:ext cx="7920000" cy="1250280"/>
          </a:xfrm>
          <a:prstGeom prst="rect">
            <a:avLst/>
          </a:prstGeom>
          <a:noFill/>
          <a:ln w="0">
            <a:noFill/>
          </a:ln>
        </p:spPr>
        <p:txBody>
          <a:bodyPr lIns="0" rIns="0" tIns="0" bIns="0" anchor="ctr">
            <a:spAutoFit/>
          </a:bodyPr>
          <a:p>
            <a:pPr indent="0">
              <a:buNone/>
            </a:pPr>
            <a:r>
              <a:rPr lang="zxx" sz="4400" b="0" u="none" strike="noStrike">
                <a:solidFill>
                  <a:srgbClr val="ff6600"/>
                </a:solidFill>
                <a:effectLst/>
                <a:uFillTx/>
                <a:latin typeface="Arial"/>
              </a:rPr>
              <a:t>Finançament i integració dins</a:t>
            </a:r>
            <a:br>
              <a:rPr sz="4400"/>
            </a:br>
            <a:r>
              <a:rPr lang="zxx" sz="4400" b="0" u="none" strike="noStrike">
                <a:solidFill>
                  <a:srgbClr val="ff6600"/>
                </a:solidFill>
                <a:effectLst/>
                <a:uFillTx/>
                <a:latin typeface="Arial"/>
              </a:rPr>
              <a:t>la nova web del </a:t>
            </a:r>
            <a:endParaRPr lang="zxx" sz="4400" b="0" u="none" strike="noStrike">
              <a:solidFill>
                <a:srgbClr val="000000"/>
              </a:solidFill>
              <a:effectLst/>
              <a:uFillTx/>
              <a:latin typeface="Arial"/>
            </a:endParaRPr>
          </a:p>
        </p:txBody>
      </p:sp>
      <p:pic>
        <p:nvPicPr>
          <p:cNvPr id="86" name=""/>
          <p:cNvPicPr/>
          <p:nvPr/>
        </p:nvPicPr>
        <p:blipFill>
          <a:blip r:embed="rId2"/>
          <a:stretch/>
        </p:blipFill>
        <p:spPr>
          <a:xfrm>
            <a:off x="6588000" y="838440"/>
            <a:ext cx="2915640" cy="745560"/>
          </a:xfrm>
          <a:prstGeom prst="rect">
            <a:avLst/>
          </a:prstGeom>
          <a:noFill/>
          <a:ln w="36000">
            <a:noFill/>
          </a:ln>
        </p:spPr>
      </p:pic>
      <p:sp>
        <p:nvSpPr>
          <p:cNvPr id="87" name="PlaceHolder 2"/>
          <p:cNvSpPr>
            <a:spLocks noGrp="1"/>
          </p:cNvSpPr>
          <p:nvPr>
            <p:ph type="title"/>
          </p:nvPr>
        </p:nvSpPr>
        <p:spPr>
          <a:xfrm>
            <a:off x="180000" y="1513440"/>
            <a:ext cx="5400000" cy="2550240"/>
          </a:xfrm>
          <a:prstGeom prst="rect">
            <a:avLst/>
          </a:prstGeom>
          <a:noFill/>
          <a:ln w="0">
            <a:noFill/>
          </a:ln>
        </p:spPr>
        <p:txBody>
          <a:bodyPr lIns="0" rIns="0" tIns="0" bIns="0" anchor="ctr">
            <a:spAutoFit/>
          </a:bodyPr>
          <a:p>
            <a:pPr indent="0">
              <a:spcBef>
                <a:spcPts val="1191"/>
              </a:spcBef>
              <a:spcAft>
                <a:spcPts val="992"/>
              </a:spcAft>
              <a:buNone/>
            </a:pPr>
            <a:r>
              <a:rPr lang="zxx" sz="1800" b="0" u="none" strike="noStrike">
                <a:solidFill>
                  <a:srgbClr val="000000"/>
                </a:solidFill>
                <a:effectLst/>
                <a:uFillTx/>
                <a:latin typeface="Arial"/>
              </a:rPr>
              <a:t>La societat va participar l'any passat en el llançament de la nova web del MUCBO en la qual està integrada la web de la Societat Amics.</a:t>
            </a:r>
            <a:endParaRPr lang="zxx" sz="1800" b="0" u="none" strike="noStrike">
              <a:solidFill>
                <a:srgbClr val="000000"/>
              </a:solidFill>
              <a:effectLst/>
              <a:uFillTx/>
              <a:latin typeface="Arial"/>
            </a:endParaRPr>
          </a:p>
        </p:txBody>
      </p:sp>
      <p:sp>
        <p:nvSpPr>
          <p:cNvPr id="88" name="PlaceHolder 3"/>
          <p:cNvSpPr>
            <a:spLocks noGrp="1"/>
          </p:cNvSpPr>
          <p:nvPr>
            <p:ph type="title"/>
          </p:nvPr>
        </p:nvSpPr>
        <p:spPr>
          <a:xfrm>
            <a:off x="180000" y="3336480"/>
            <a:ext cx="3420000" cy="4043520"/>
          </a:xfrm>
          <a:prstGeom prst="rect">
            <a:avLst/>
          </a:prstGeom>
          <a:noFill/>
          <a:ln w="0">
            <a:noFill/>
          </a:ln>
        </p:spPr>
        <p:txBody>
          <a:bodyPr lIns="0" rIns="0" tIns="0" bIns="0" anchor="ctr">
            <a:spAutoFit/>
          </a:bodyPr>
          <a:p>
            <a:pPr indent="0" algn="ctr">
              <a:spcBef>
                <a:spcPts val="1191"/>
              </a:spcBef>
              <a:spcAft>
                <a:spcPts val="992"/>
              </a:spcAft>
              <a:buNone/>
            </a:pPr>
            <a:r>
              <a:rPr lang="zxx" sz="2000" b="0" u="none" strike="noStrike">
                <a:solidFill>
                  <a:srgbClr val="000000"/>
                </a:solidFill>
                <a:effectLst/>
                <a:uFillTx/>
                <a:latin typeface="Arial"/>
              </a:rPr>
              <a:t>Des del menú principal de la web, a més d'accedir als serveis i continguts del Museu i del Jardí Botànic, es pot entrar a l'apartat de la Societat d'Amics, que inclou la nostra història, galeria d'imatges, socis d'honor, notícies de la Societat, i formularis per fer-se soci o inscriure's a les activitats que organitzem directament, entre d'altres opcions. </a:t>
            </a:r>
            <a:endParaRPr lang="zxx" sz="2000" b="0" u="none" strike="noStrike">
              <a:solidFill>
                <a:srgbClr val="000000"/>
              </a:solidFill>
              <a:effectLst/>
              <a:uFillTx/>
              <a:latin typeface="Arial"/>
            </a:endParaRPr>
          </a:p>
        </p:txBody>
      </p:sp>
      <p:sp>
        <p:nvSpPr>
          <p:cNvPr id="89" name=""/>
          <p:cNvSpPr txBox="1"/>
          <p:nvPr/>
        </p:nvSpPr>
        <p:spPr>
          <a:xfrm>
            <a:off x="180000" y="18612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Difusió</a:t>
            </a:r>
            <a:endParaRPr lang="de-DE" sz="1800" b="0" u="none" strike="noStrike">
              <a:solidFill>
                <a:srgbClr val="000000"/>
              </a:solidFill>
              <a:effectLst/>
              <a:uFillTx/>
              <a:latin typeface="Arial"/>
            </a:endParaRPr>
          </a:p>
        </p:txBody>
      </p:sp>
      <p:pic>
        <p:nvPicPr>
          <p:cNvPr id="90" name=""/>
          <p:cNvPicPr/>
          <p:nvPr/>
        </p:nvPicPr>
        <p:blipFill>
          <a:blip r:embed="rId3"/>
          <a:stretch/>
        </p:blipFill>
        <p:spPr>
          <a:xfrm>
            <a:off x="5760000" y="1980000"/>
            <a:ext cx="3960000" cy="199152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800000" y="2880000"/>
            <a:ext cx="6300000" cy="4542120"/>
          </a:xfrm>
          <a:prstGeom prst="rect">
            <a:avLst/>
          </a:prstGeom>
          <a:noFill/>
          <a:ln w="0">
            <a:noFill/>
          </a:ln>
        </p:spPr>
        <p:txBody>
          <a:bodyPr lIns="0" rIns="0" tIns="0" bIns="0" anchor="ctr">
            <a:spAutoFit/>
          </a:bodyPr>
          <a:p>
            <a:pPr indent="0" algn="ctr">
              <a:buNone/>
            </a:pPr>
            <a:r>
              <a:rPr lang="zxx" sz="8000" b="1" u="none" strike="noStrike">
                <a:solidFill>
                  <a:srgbClr val="ff6600"/>
                </a:solidFill>
                <a:effectLst/>
                <a:uFillTx/>
                <a:latin typeface="Arial"/>
              </a:rPr>
              <a:t>Economia i pressupost</a:t>
            </a:r>
            <a:endParaRPr lang="zxx" sz="8000" b="0" u="none" strike="noStrike">
              <a:solidFill>
                <a:srgbClr val="000000"/>
              </a:solidFill>
              <a:effectLst/>
              <a:uFillTx/>
              <a:latin typeface="Arial"/>
            </a:endParaRPr>
          </a:p>
        </p:txBody>
      </p:sp>
      <p:pic>
        <p:nvPicPr>
          <p:cNvPr id="92" name=""/>
          <p:cNvPicPr/>
          <p:nvPr/>
        </p:nvPicPr>
        <p:blipFill>
          <a:blip r:embed="rId1"/>
          <a:stretch/>
        </p:blipFill>
        <p:spPr>
          <a:xfrm>
            <a:off x="359640" y="251640"/>
            <a:ext cx="9360000" cy="289080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
          <p:cNvSpPr txBox="1"/>
          <p:nvPr/>
        </p:nvSpPr>
        <p:spPr>
          <a:xfrm>
            <a:off x="5760000" y="180000"/>
            <a:ext cx="3600000" cy="2331360"/>
          </a:xfrm>
          <a:prstGeom prst="rect">
            <a:avLst/>
          </a:prstGeom>
          <a:noFill/>
          <a:ln w="0">
            <a:noFill/>
          </a:ln>
        </p:spPr>
        <p:txBody>
          <a:bodyPr lIns="90000" rIns="90000" tIns="45000" bIns="45000" anchor="t">
            <a:spAutoFit/>
          </a:bodyPr>
          <a:p>
            <a:r>
              <a:rPr lang="de-DE" sz="4000" b="1" u="sng" strike="noStrike">
                <a:solidFill>
                  <a:srgbClr val="000000"/>
                </a:solidFill>
                <a:effectLst/>
                <a:uFillTx/>
                <a:latin typeface="Arial"/>
              </a:rPr>
              <a:t>Compte de pèrdues i guanys 2025</a:t>
            </a:r>
            <a:endParaRPr lang="de-DE" sz="4000" b="0" u="none" strike="noStrike">
              <a:solidFill>
                <a:srgbClr val="000000"/>
              </a:solidFill>
              <a:effectLst/>
              <a:uFillTx/>
              <a:latin typeface="Arial"/>
            </a:endParaRPr>
          </a:p>
        </p:txBody>
      </p:sp>
      <p:pic>
        <p:nvPicPr>
          <p:cNvPr id="94" name=""/>
          <p:cNvPicPr/>
          <p:nvPr/>
        </p:nvPicPr>
        <p:blipFill>
          <a:blip r:embed="rId1"/>
          <a:stretch/>
        </p:blipFill>
        <p:spPr>
          <a:xfrm>
            <a:off x="50760" y="70200"/>
            <a:ext cx="5653080" cy="7409520"/>
          </a:xfrm>
          <a:prstGeom prst="rect">
            <a:avLst/>
          </a:prstGeom>
          <a:noFill/>
          <a:ln w="0">
            <a:noFill/>
          </a:ln>
        </p:spPr>
      </p:pic>
      <p:pic>
        <p:nvPicPr>
          <p:cNvPr id="95" name=""/>
          <p:cNvPicPr/>
          <p:nvPr/>
        </p:nvPicPr>
        <p:blipFill>
          <a:blip r:embed="rId2"/>
          <a:stretch/>
        </p:blipFill>
        <p:spPr>
          <a:xfrm>
            <a:off x="5940000" y="2340000"/>
            <a:ext cx="3240000" cy="4748400"/>
          </a:xfrm>
          <a:prstGeom prst="rect">
            <a:avLst/>
          </a:prstGeom>
          <a:noFill/>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 name=""/>
          <p:cNvPicPr/>
          <p:nvPr/>
        </p:nvPicPr>
        <p:blipFill>
          <a:blip r:embed="rId1"/>
          <a:stretch/>
        </p:blipFill>
        <p:spPr>
          <a:xfrm>
            <a:off x="2808000" y="0"/>
            <a:ext cx="7189920" cy="7500600"/>
          </a:xfrm>
          <a:prstGeom prst="rect">
            <a:avLst/>
          </a:prstGeom>
          <a:noFill/>
          <a:ln w="0">
            <a:noFill/>
          </a:ln>
        </p:spPr>
      </p:pic>
      <p:sp>
        <p:nvSpPr>
          <p:cNvPr id="97" name=""/>
          <p:cNvSpPr txBox="1"/>
          <p:nvPr/>
        </p:nvSpPr>
        <p:spPr>
          <a:xfrm>
            <a:off x="360000" y="180000"/>
            <a:ext cx="2880000" cy="61740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ESTAT DE COMPTES</a:t>
            </a:r>
            <a:endParaRPr lang="de-DE" sz="1800" b="0" u="none" strike="noStrike">
              <a:solidFill>
                <a:srgbClr val="000000"/>
              </a:solidFill>
              <a:effectLst/>
              <a:uFillTx/>
              <a:latin typeface="Arial"/>
            </a:endParaRPr>
          </a:p>
        </p:txBody>
      </p:sp>
      <p:sp>
        <p:nvSpPr>
          <p:cNvPr id="98" name=""/>
          <p:cNvSpPr txBox="1"/>
          <p:nvPr/>
        </p:nvSpPr>
        <p:spPr>
          <a:xfrm>
            <a:off x="0" y="1268640"/>
            <a:ext cx="3060000" cy="1224360"/>
          </a:xfrm>
          <a:prstGeom prst="rect">
            <a:avLst/>
          </a:prstGeom>
          <a:noFill/>
          <a:ln w="0">
            <a:noFill/>
          </a:ln>
        </p:spPr>
        <p:txBody>
          <a:bodyPr lIns="90000" rIns="90000" tIns="45000" bIns="45000" anchor="t">
            <a:spAutoFit/>
          </a:bodyPr>
          <a:p>
            <a:r>
              <a:rPr lang="de-DE" sz="4000" b="1" u="sng" strike="noStrike">
                <a:solidFill>
                  <a:srgbClr val="000000"/>
                </a:solidFill>
                <a:effectLst/>
                <a:uFillTx/>
                <a:latin typeface="Arial"/>
              </a:rPr>
              <a:t>Pressupost</a:t>
            </a:r>
            <a:endParaRPr lang="de-DE" sz="4000" b="0" u="none" strike="noStrike">
              <a:solidFill>
                <a:srgbClr val="000000"/>
              </a:solidFill>
              <a:effectLst/>
              <a:uFillTx/>
              <a:latin typeface="Arial"/>
            </a:endParaRPr>
          </a:p>
          <a:p>
            <a:endParaRPr lang="de-DE" sz="4000" b="0" u="none" strike="noStrike">
              <a:solidFill>
                <a:srgbClr val="000000"/>
              </a:solidFill>
              <a:effectLst/>
              <a:uFillTx/>
              <a:latin typeface="Arial"/>
            </a:endParaRPr>
          </a:p>
        </p:txBody>
      </p:sp>
      <p:pic>
        <p:nvPicPr>
          <p:cNvPr id="99" name=""/>
          <p:cNvPicPr/>
          <p:nvPr/>
        </p:nvPicPr>
        <p:blipFill>
          <a:blip r:embed="rId2"/>
          <a:stretch/>
        </p:blipFill>
        <p:spPr>
          <a:xfrm>
            <a:off x="-108000" y="2631600"/>
            <a:ext cx="3240000" cy="4748400"/>
          </a:xfrm>
          <a:prstGeom prst="rect">
            <a:avLst/>
          </a:prstGeom>
          <a:noFill/>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648360" y="369000"/>
            <a:ext cx="9071640" cy="1134360"/>
          </a:xfrm>
          <a:prstGeom prst="rect">
            <a:avLst/>
          </a:prstGeom>
          <a:noFill/>
          <a:ln w="0">
            <a:noFill/>
          </a:ln>
        </p:spPr>
        <p:txBody>
          <a:bodyPr lIns="0" rIns="0" tIns="0" bIns="0" anchor="ctr">
            <a:spAutoFit/>
          </a:bodyPr>
          <a:p>
            <a:pPr indent="0" algn="ctr">
              <a:buNone/>
            </a:pPr>
            <a:r>
              <a:rPr lang="zxx" sz="4000" b="1" u="none" strike="noStrike">
                <a:solidFill>
                  <a:srgbClr val="ff6600"/>
                </a:solidFill>
                <a:effectLst/>
                <a:uFillTx/>
                <a:latin typeface="Arial"/>
              </a:rPr>
              <a:t>Principals activitats previstes, o ja</a:t>
            </a:r>
            <a:br>
              <a:rPr sz="4000"/>
            </a:br>
            <a:r>
              <a:rPr lang="zxx" sz="4000" b="1" u="none" strike="noStrike">
                <a:solidFill>
                  <a:srgbClr val="ff6600"/>
                </a:solidFill>
                <a:effectLst/>
                <a:uFillTx/>
                <a:latin typeface="Arial"/>
              </a:rPr>
              <a:t>en curs, per a l'any 2026</a:t>
            </a:r>
            <a:endParaRPr lang="zxx" sz="4000" b="0" u="none" strike="noStrike">
              <a:solidFill>
                <a:srgbClr val="000000"/>
              </a:solidFill>
              <a:effectLst/>
              <a:uFillTx/>
              <a:latin typeface="Arial"/>
            </a:endParaRPr>
          </a:p>
        </p:txBody>
      </p:sp>
      <p:sp>
        <p:nvSpPr>
          <p:cNvPr id="101" name="PlaceHolder 2"/>
          <p:cNvSpPr>
            <a:spLocks noGrp="1"/>
          </p:cNvSpPr>
          <p:nvPr>
            <p:ph type="title"/>
          </p:nvPr>
        </p:nvSpPr>
        <p:spPr>
          <a:xfrm>
            <a:off x="6300000" y="1440720"/>
            <a:ext cx="3600000" cy="5400000"/>
          </a:xfrm>
          <a:prstGeom prst="rect">
            <a:avLst/>
          </a:prstGeom>
          <a:noFill/>
          <a:ln w="0">
            <a:noFill/>
          </a:ln>
        </p:spPr>
        <p:txBody>
          <a:bodyPr lIns="0" rIns="0" tIns="0" bIns="0" anchor="ctr">
            <a:spAutoFit/>
          </a:bodyPr>
          <a:p>
            <a:pPr indent="0" algn="ctr">
              <a:spcBef>
                <a:spcPts val="1191"/>
              </a:spcBef>
              <a:spcAft>
                <a:spcPts val="992"/>
              </a:spcAft>
              <a:buNone/>
            </a:pPr>
            <a:r>
              <a:rPr lang="zxx" sz="2000" b="1" u="none" strike="noStrike">
                <a:solidFill>
                  <a:srgbClr val="000000"/>
                </a:solidFill>
                <a:effectLst/>
                <a:uFillTx/>
                <a:latin typeface="Arial"/>
              </a:rPr>
              <a:t>L’any 2018, el Museu va impulsar i acollir per primera vegada la</a:t>
            </a:r>
            <a:r>
              <a:rPr lang="zxx" sz="2000" b="1" u="none" strike="noStrike">
                <a:solidFill>
                  <a:srgbClr val="000000"/>
                </a:solidFill>
                <a:effectLst/>
                <a:uFillTx/>
                <a:latin typeface="Arial"/>
              </a:rPr>
              <a:t> I Jornada d’Entomologia Balear i l'any 2025 es va celebrar amb èxit la segona edició. Enguany, La Societat i el MUCBO han tornat posar en marxa la iniciativa per tercera vegada, amb un programa més ampli que també inclourà activitats divulgatives i tallers. Serà els dies 17, 18 i 19 d'abril.</a:t>
            </a:r>
            <a:endParaRPr lang="zxx" sz="2000" b="0" u="none" strike="noStrike">
              <a:solidFill>
                <a:srgbClr val="000000"/>
              </a:solidFill>
              <a:effectLst/>
              <a:uFillTx/>
              <a:latin typeface="Arial"/>
            </a:endParaRPr>
          </a:p>
        </p:txBody>
      </p:sp>
      <p:pic>
        <p:nvPicPr>
          <p:cNvPr id="102" name=""/>
          <p:cNvPicPr/>
          <p:nvPr/>
        </p:nvPicPr>
        <p:blipFill>
          <a:blip r:embed="rId1"/>
          <a:stretch/>
        </p:blipFill>
        <p:spPr>
          <a:xfrm>
            <a:off x="6840000" y="6555600"/>
            <a:ext cx="2670840" cy="824400"/>
          </a:xfrm>
          <a:prstGeom prst="rect">
            <a:avLst/>
          </a:prstGeom>
          <a:noFill/>
          <a:ln w="0">
            <a:noFill/>
          </a:ln>
        </p:spPr>
      </p:pic>
      <p:pic>
        <p:nvPicPr>
          <p:cNvPr id="103" name=""/>
          <p:cNvPicPr/>
          <p:nvPr/>
        </p:nvPicPr>
        <p:blipFill>
          <a:blip r:embed="rId2"/>
          <a:stretch/>
        </p:blipFill>
        <p:spPr>
          <a:xfrm>
            <a:off x="720000" y="1892520"/>
            <a:ext cx="5425920" cy="4947480"/>
          </a:xfrm>
          <a:prstGeom prst="rect">
            <a:avLst/>
          </a:prstGeom>
          <a:noFill/>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301320"/>
            <a:ext cx="9071640" cy="1262160"/>
          </a:xfrm>
          <a:prstGeom prst="rect">
            <a:avLst/>
          </a:prstGeom>
          <a:noFill/>
          <a:ln w="0">
            <a:noFill/>
          </a:ln>
        </p:spPr>
        <p:txBody>
          <a:bodyPr lIns="0" rIns="0" tIns="0" bIns="0" anchor="ctr">
            <a:spAutoFit/>
          </a:bodyPr>
          <a:p>
            <a:pPr indent="0" algn="ctr">
              <a:buNone/>
            </a:pPr>
            <a:br>
              <a:rPr sz="2000"/>
            </a:br>
            <a:r>
              <a:rPr lang="zxx" sz="2000" b="1" u="none" strike="noStrike">
                <a:solidFill>
                  <a:srgbClr val="000000"/>
                </a:solidFill>
                <a:effectLst/>
                <a:uFillTx/>
                <a:latin typeface="Arial"/>
              </a:rPr>
              <a:t>- Seguirem organitzant activitats per tal de donar a conèixer el Museu i el Jardí Botànic als socis i al públic en general, i difondrem les activitats pròpies i/o en col·laboració.</a:t>
            </a:r>
            <a:endParaRPr lang="zxx" sz="2000" b="0" u="none" strike="noStrike">
              <a:solidFill>
                <a:srgbClr val="000000"/>
              </a:solidFill>
              <a:effectLst/>
              <a:uFillTx/>
              <a:latin typeface="Arial"/>
            </a:endParaRPr>
          </a:p>
        </p:txBody>
      </p:sp>
      <p:sp>
        <p:nvSpPr>
          <p:cNvPr id="105" name="PlaceHolder 2"/>
          <p:cNvSpPr>
            <a:spLocks noGrp="1"/>
          </p:cNvSpPr>
          <p:nvPr>
            <p:ph type="title"/>
          </p:nvPr>
        </p:nvSpPr>
        <p:spPr>
          <a:xfrm>
            <a:off x="180000" y="6480000"/>
            <a:ext cx="9540000" cy="868680"/>
          </a:xfrm>
          <a:prstGeom prst="rect">
            <a:avLst/>
          </a:prstGeom>
          <a:noFill/>
          <a:ln w="0">
            <a:noFill/>
          </a:ln>
        </p:spPr>
        <p:txBody>
          <a:bodyPr lIns="0" rIns="0" tIns="0" bIns="0" anchor="ctr">
            <a:spAutoFit/>
          </a:bodyPr>
          <a:p>
            <a:pPr indent="0" algn="ctr">
              <a:buNone/>
            </a:pPr>
            <a:r>
              <a:rPr lang="zxx" sz="2000" b="1" u="none" strike="noStrike">
                <a:solidFill>
                  <a:srgbClr val="000000"/>
                </a:solidFill>
                <a:effectLst/>
                <a:uFillTx/>
                <a:latin typeface="Arial"/>
              </a:rPr>
              <a:t>- Continuació dels estudis naturalistes per part de membres, en els camps de la zoologia, la micologia, la paleontologia i la geologia. En col·laboració amb el MUCBO i amb la UIB.</a:t>
            </a:r>
            <a:endParaRPr lang="zxx" sz="2000" b="0" u="none" strike="noStrike">
              <a:solidFill>
                <a:srgbClr val="000000"/>
              </a:solidFill>
              <a:effectLst/>
              <a:uFillTx/>
              <a:latin typeface="Arial"/>
            </a:endParaRPr>
          </a:p>
        </p:txBody>
      </p:sp>
      <p:sp>
        <p:nvSpPr>
          <p:cNvPr id="106" name=""/>
          <p:cNvSpPr txBox="1"/>
          <p:nvPr/>
        </p:nvSpPr>
        <p:spPr>
          <a:xfrm>
            <a:off x="432000" y="19368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Activitats 2026</a:t>
            </a:r>
            <a:endParaRPr lang="de-DE" sz="1800" b="0" u="none" strike="noStrike">
              <a:solidFill>
                <a:srgbClr val="000000"/>
              </a:solidFill>
              <a:effectLst/>
              <a:uFillTx/>
              <a:latin typeface="Arial"/>
            </a:endParaRPr>
          </a:p>
        </p:txBody>
      </p:sp>
      <p:pic>
        <p:nvPicPr>
          <p:cNvPr id="107" name=""/>
          <p:cNvPicPr/>
          <p:nvPr/>
        </p:nvPicPr>
        <p:blipFill>
          <a:blip r:embed="rId1"/>
          <a:stretch/>
        </p:blipFill>
        <p:spPr>
          <a:xfrm>
            <a:off x="0" y="1692000"/>
            <a:ext cx="10079640" cy="448776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 name=""/>
          <p:cNvSpPr txBox="1"/>
          <p:nvPr/>
        </p:nvSpPr>
        <p:spPr>
          <a:xfrm>
            <a:off x="5580000" y="297720"/>
            <a:ext cx="1080000" cy="6022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ABRIL</a:t>
            </a:r>
            <a:endParaRPr lang="de-DE" sz="1800" b="0" u="none" strike="noStrike">
              <a:solidFill>
                <a:srgbClr val="000000"/>
              </a:solidFill>
              <a:effectLst/>
              <a:uFillTx/>
              <a:latin typeface="Arial"/>
            </a:endParaRPr>
          </a:p>
        </p:txBody>
      </p:sp>
      <p:sp>
        <p:nvSpPr>
          <p:cNvPr id="15" name="PlaceHolder 1"/>
          <p:cNvSpPr>
            <a:spLocks noGrp="1"/>
          </p:cNvSpPr>
          <p:nvPr>
            <p:ph type="title"/>
          </p:nvPr>
        </p:nvSpPr>
        <p:spPr>
          <a:xfrm>
            <a:off x="180000" y="348120"/>
            <a:ext cx="4140000" cy="91188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Dia del Llibre - Sant Jordi 2025</a:t>
            </a:r>
            <a:endParaRPr lang="zxx" sz="3200" b="0" u="none" strike="noStrike">
              <a:solidFill>
                <a:srgbClr val="000000"/>
              </a:solidFill>
              <a:effectLst/>
              <a:uFillTx/>
              <a:latin typeface="Arial"/>
            </a:endParaRPr>
          </a:p>
        </p:txBody>
      </p:sp>
      <p:sp>
        <p:nvSpPr>
          <p:cNvPr id="16" name=""/>
          <p:cNvSpPr txBox="1"/>
          <p:nvPr/>
        </p:nvSpPr>
        <p:spPr>
          <a:xfrm>
            <a:off x="72000" y="1440000"/>
            <a:ext cx="2700000" cy="604008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El mes d’abril la Societat va tornar a participar en els actes del dia del llibre organitzats pel MUCBO al Jardí Botànic.</a:t>
            </a:r>
            <a:endParaRPr lang="de-DE" sz="2000" b="0" u="none" strike="noStrike">
              <a:solidFill>
                <a:srgbClr val="000000"/>
              </a:solidFill>
              <a:effectLst/>
              <a:uFillTx/>
              <a:latin typeface="Arial"/>
            </a:endParaRPr>
          </a:p>
          <a:p>
            <a:r>
              <a:rPr lang="de-DE" sz="2000" b="0" u="none" strike="noStrike">
                <a:solidFill>
                  <a:srgbClr val="000000"/>
                </a:solidFill>
                <a:effectLst/>
                <a:uFillTx/>
                <a:latin typeface="Arial"/>
              </a:rPr>
              <a:t>Es van oferir als visitants, de forma gratuïta, diverses publicacions i s’exposà un </a:t>
            </a:r>
            <a:r>
              <a:rPr lang="de-DE" sz="2000" b="0" i="1" u="none" strike="noStrike">
                <a:solidFill>
                  <a:srgbClr val="000000"/>
                </a:solidFill>
                <a:effectLst/>
                <a:uFillTx/>
                <a:latin typeface="Arial"/>
              </a:rPr>
              <a:t>rollup</a:t>
            </a:r>
            <a:r>
              <a:rPr lang="de-DE" sz="2000" b="0" u="none" strike="noStrike">
                <a:solidFill>
                  <a:srgbClr val="000000"/>
                </a:solidFill>
                <a:effectLst/>
                <a:uFillTx/>
                <a:latin typeface="Arial"/>
              </a:rPr>
              <a:t> de la Societat i s’organitzaren diverses activitats culturals, enttre elles la presentació d’una Guia de caixes-niu per a ocells i pinya-rates i un contacontes.</a:t>
            </a:r>
            <a:endParaRPr lang="de-DE" sz="2000" b="0" u="none" strike="noStrike">
              <a:solidFill>
                <a:srgbClr val="000000"/>
              </a:solidFill>
              <a:effectLst/>
              <a:uFillTx/>
              <a:latin typeface="Arial"/>
            </a:endParaRPr>
          </a:p>
        </p:txBody>
      </p:sp>
      <p:pic>
        <p:nvPicPr>
          <p:cNvPr id="17" name=""/>
          <p:cNvPicPr/>
          <p:nvPr/>
        </p:nvPicPr>
        <p:blipFill>
          <a:blip r:embed="rId1"/>
          <a:stretch/>
        </p:blipFill>
        <p:spPr>
          <a:xfrm>
            <a:off x="3420000" y="900000"/>
            <a:ext cx="1980000" cy="1980000"/>
          </a:xfrm>
          <a:prstGeom prst="rect">
            <a:avLst/>
          </a:prstGeom>
          <a:noFill/>
          <a:ln w="0">
            <a:noFill/>
          </a:ln>
        </p:spPr>
      </p:pic>
      <p:pic>
        <p:nvPicPr>
          <p:cNvPr id="18" name=""/>
          <p:cNvPicPr/>
          <p:nvPr/>
        </p:nvPicPr>
        <p:blipFill>
          <a:blip r:embed="rId2"/>
          <a:stretch/>
        </p:blipFill>
        <p:spPr>
          <a:xfrm>
            <a:off x="3420000" y="3060000"/>
            <a:ext cx="1980000" cy="1980000"/>
          </a:xfrm>
          <a:prstGeom prst="rect">
            <a:avLst/>
          </a:prstGeom>
          <a:noFill/>
          <a:ln w="0">
            <a:noFill/>
          </a:ln>
        </p:spPr>
      </p:pic>
      <p:pic>
        <p:nvPicPr>
          <p:cNvPr id="19" name=""/>
          <p:cNvPicPr/>
          <p:nvPr/>
        </p:nvPicPr>
        <p:blipFill>
          <a:blip r:embed="rId3"/>
          <a:stretch/>
        </p:blipFill>
        <p:spPr>
          <a:xfrm>
            <a:off x="5940000" y="1008000"/>
            <a:ext cx="3636360" cy="2727360"/>
          </a:xfrm>
          <a:prstGeom prst="rect">
            <a:avLst/>
          </a:prstGeom>
          <a:noFill/>
          <a:ln w="0">
            <a:noFill/>
          </a:ln>
        </p:spPr>
      </p:pic>
      <p:pic>
        <p:nvPicPr>
          <p:cNvPr id="20" name=""/>
          <p:cNvPicPr/>
          <p:nvPr/>
        </p:nvPicPr>
        <p:blipFill>
          <a:blip r:embed="rId4"/>
          <a:stretch/>
        </p:blipFill>
        <p:spPr>
          <a:xfrm>
            <a:off x="5760000" y="3960000"/>
            <a:ext cx="4056480" cy="3042360"/>
          </a:xfrm>
          <a:prstGeom prst="rect">
            <a:avLst/>
          </a:prstGeom>
          <a:noFill/>
          <a:ln w="0">
            <a:noFill/>
          </a:ln>
        </p:spPr>
      </p:pic>
      <p:pic>
        <p:nvPicPr>
          <p:cNvPr id="21" name=""/>
          <p:cNvPicPr/>
          <p:nvPr/>
        </p:nvPicPr>
        <p:blipFill>
          <a:blip r:embed="rId5"/>
          <a:stretch/>
        </p:blipFill>
        <p:spPr>
          <a:xfrm>
            <a:off x="2520000" y="5040000"/>
            <a:ext cx="3120120" cy="2340000"/>
          </a:xfrm>
          <a:prstGeom prst="rect">
            <a:avLst/>
          </a:prstGeom>
          <a:noFill/>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468360" y="540000"/>
            <a:ext cx="9071640" cy="720000"/>
          </a:xfrm>
          <a:prstGeom prst="rect">
            <a:avLst/>
          </a:prstGeom>
          <a:noFill/>
          <a:ln w="0">
            <a:noFill/>
          </a:ln>
        </p:spPr>
        <p:txBody>
          <a:bodyPr lIns="0" rIns="0" tIns="0" bIns="0" anchor="ctr">
            <a:spAutoFit/>
          </a:bodyPr>
          <a:p>
            <a:pPr indent="0">
              <a:buNone/>
            </a:pPr>
            <a:r>
              <a:rPr lang="zxx" sz="3200" b="0" u="none" strike="noStrike">
                <a:solidFill>
                  <a:srgbClr val="ff6600"/>
                </a:solidFill>
                <a:effectLst/>
                <a:uFillTx/>
                <a:latin typeface="Arial"/>
              </a:rPr>
              <a:t>Secció Ornitològica i de Defensa de la Natura</a:t>
            </a:r>
            <a:endParaRPr lang="zxx" sz="3200" b="0" u="none" strike="noStrike">
              <a:solidFill>
                <a:srgbClr val="000000"/>
              </a:solidFill>
              <a:effectLst/>
              <a:uFillTx/>
              <a:latin typeface="Arial"/>
            </a:endParaRPr>
          </a:p>
        </p:txBody>
      </p:sp>
      <p:sp>
        <p:nvSpPr>
          <p:cNvPr id="109" name=""/>
          <p:cNvSpPr txBox="1"/>
          <p:nvPr/>
        </p:nvSpPr>
        <p:spPr>
          <a:xfrm>
            <a:off x="576000" y="193320"/>
            <a:ext cx="1800000" cy="3538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Activitats 2026</a:t>
            </a:r>
            <a:endParaRPr lang="de-DE" sz="1800" b="0" u="none" strike="noStrike">
              <a:solidFill>
                <a:srgbClr val="000000"/>
              </a:solidFill>
              <a:effectLst/>
              <a:uFillTx/>
              <a:latin typeface="Arial"/>
            </a:endParaRPr>
          </a:p>
        </p:txBody>
      </p:sp>
      <p:sp>
        <p:nvSpPr>
          <p:cNvPr id="110" name="PlaceHolder 2"/>
          <p:cNvSpPr>
            <a:spLocks noGrp="1"/>
          </p:cNvSpPr>
          <p:nvPr>
            <p:ph type="title"/>
          </p:nvPr>
        </p:nvSpPr>
        <p:spPr>
          <a:xfrm>
            <a:off x="360000" y="1260000"/>
            <a:ext cx="5040000" cy="3071880"/>
          </a:xfrm>
          <a:prstGeom prst="rect">
            <a:avLst/>
          </a:prstGeom>
          <a:noFill/>
          <a:ln w="0">
            <a:noFill/>
          </a:ln>
        </p:spPr>
        <p:txBody>
          <a:bodyPr lIns="0" rIns="0" tIns="0" bIns="0" anchor="ctr">
            <a:spAutoFit/>
          </a:bodyPr>
          <a:p>
            <a:pPr indent="0">
              <a:buNone/>
            </a:pPr>
            <a:r>
              <a:rPr lang="zxx" sz="1800" b="0" u="none" strike="noStrike">
                <a:solidFill>
                  <a:srgbClr val="000000"/>
                </a:solidFill>
                <a:effectLst/>
                <a:uFillTx/>
                <a:latin typeface="Arial"/>
                <a:ea typeface="Arial Unicode MS"/>
              </a:rPr>
              <a:t>Per part d'aquesta secció de la Societat d'Amics, coordinada per </a:t>
            </a:r>
            <a:r>
              <a:rPr lang="zxx" sz="1800" b="1" u="none" strike="noStrike">
                <a:solidFill>
                  <a:srgbClr val="000000"/>
                </a:solidFill>
                <a:effectLst/>
                <a:uFillTx/>
                <a:latin typeface="Arial"/>
                <a:ea typeface="Arial Unicode MS"/>
              </a:rPr>
              <a:t>Antoni Fontanet</a:t>
            </a:r>
            <a:r>
              <a:rPr lang="zxx" sz="1800" b="0" u="none" strike="noStrike">
                <a:solidFill>
                  <a:srgbClr val="000000"/>
                </a:solidFill>
                <a:effectLst/>
                <a:uFillTx/>
                <a:latin typeface="Arial"/>
                <a:ea typeface="Arial Unicode MS"/>
              </a:rPr>
              <a:t>, enguany es seguiran organitzant diverses activitats  en espais naturals protegits destinats a la observació i l'estudi de les aus. Algunes ja s'han fet o estan estan en marxa, per exemple:</a:t>
            </a:r>
            <a:br>
              <a:rPr sz="1800"/>
            </a:br>
            <a:br>
              <a:rPr sz="1800"/>
            </a:br>
            <a:r>
              <a:rPr lang="zxx" sz="1800" b="0" u="none" strike="noStrike">
                <a:solidFill>
                  <a:srgbClr val="000000"/>
                </a:solidFill>
                <a:effectLst/>
                <a:uFillTx/>
                <a:latin typeface="Arial"/>
                <a:ea typeface="Arial Unicode MS"/>
              </a:rPr>
              <a:t>- </a:t>
            </a:r>
            <a:r>
              <a:rPr lang="zxx" sz="1800" b="1" u="none" strike="noStrike">
                <a:solidFill>
                  <a:srgbClr val="000000"/>
                </a:solidFill>
                <a:effectLst/>
                <a:uFillTx/>
                <a:latin typeface="Arial"/>
              </a:rPr>
              <a:t>Observació d'aus al Parc Natural de Llevant.</a:t>
            </a:r>
            <a:br>
              <a:rPr sz="1800"/>
            </a:br>
            <a:br>
              <a:rPr sz="1800"/>
            </a:br>
            <a:r>
              <a:rPr lang="zxx" sz="1800" b="1" u="none" strike="noStrike">
                <a:solidFill>
                  <a:srgbClr val="000000"/>
                </a:solidFill>
                <a:effectLst/>
                <a:uFillTx/>
                <a:latin typeface="Arial"/>
              </a:rPr>
              <a:t>-Observació d'aus a Menorca, el mes de maig.</a:t>
            </a:r>
            <a:endParaRPr lang="zxx" sz="1800" b="0" u="none" strike="noStrike">
              <a:solidFill>
                <a:srgbClr val="000000"/>
              </a:solidFill>
              <a:effectLst/>
              <a:uFillTx/>
              <a:latin typeface="Arial"/>
            </a:endParaRPr>
          </a:p>
        </p:txBody>
      </p:sp>
      <p:sp>
        <p:nvSpPr>
          <p:cNvPr id="111" name="PlaceHolder 3"/>
          <p:cNvSpPr>
            <a:spLocks noGrp="1"/>
          </p:cNvSpPr>
          <p:nvPr>
            <p:ph type="title"/>
          </p:nvPr>
        </p:nvSpPr>
        <p:spPr>
          <a:xfrm>
            <a:off x="900000" y="4320000"/>
            <a:ext cx="3780000" cy="720000"/>
          </a:xfrm>
          <a:prstGeom prst="rect">
            <a:avLst/>
          </a:prstGeom>
          <a:noFill/>
          <a:ln w="0">
            <a:noFill/>
          </a:ln>
        </p:spPr>
        <p:txBody>
          <a:bodyPr lIns="0" rIns="0" tIns="0" bIns="0" anchor="ctr">
            <a:spAutoFit/>
          </a:bodyPr>
          <a:p>
            <a:pPr indent="0">
              <a:buNone/>
            </a:pPr>
            <a:r>
              <a:rPr lang="zxx" sz="3200" b="0" u="none" strike="noStrike">
                <a:solidFill>
                  <a:srgbClr val="ff6600"/>
                </a:solidFill>
                <a:effectLst/>
                <a:uFillTx/>
                <a:latin typeface="Arial"/>
              </a:rPr>
              <a:t>Secció de Micologia</a:t>
            </a:r>
            <a:endParaRPr lang="zxx" sz="3200" b="0" u="none" strike="noStrike">
              <a:solidFill>
                <a:srgbClr val="000000"/>
              </a:solidFill>
              <a:effectLst/>
              <a:uFillTx/>
              <a:latin typeface="Arial"/>
            </a:endParaRPr>
          </a:p>
        </p:txBody>
      </p:sp>
      <p:sp>
        <p:nvSpPr>
          <p:cNvPr id="112" name="PlaceHolder 4"/>
          <p:cNvSpPr>
            <a:spLocks noGrp="1"/>
          </p:cNvSpPr>
          <p:nvPr>
            <p:ph type="title"/>
          </p:nvPr>
        </p:nvSpPr>
        <p:spPr>
          <a:xfrm>
            <a:off x="324000" y="4824000"/>
            <a:ext cx="5040000" cy="2559960"/>
          </a:xfrm>
          <a:prstGeom prst="rect">
            <a:avLst/>
          </a:prstGeom>
          <a:noFill/>
          <a:ln w="0">
            <a:noFill/>
          </a:ln>
        </p:spPr>
        <p:txBody>
          <a:bodyPr lIns="0" rIns="0" tIns="0" bIns="0" anchor="ctr">
            <a:spAutoFit/>
          </a:bodyPr>
          <a:p>
            <a:pPr indent="0" algn="ctr">
              <a:buNone/>
            </a:pPr>
            <a:r>
              <a:rPr lang="zxx" sz="1800" b="0" u="none" strike="noStrike">
                <a:solidFill>
                  <a:srgbClr val="000000"/>
                </a:solidFill>
                <a:effectLst/>
                <a:uFillTx/>
                <a:latin typeface="Arial"/>
              </a:rPr>
              <a:t>Per part d'aquesta secció de la Societat d'Amics, enguany es tornarà a celebrar la </a:t>
            </a:r>
            <a:r>
              <a:rPr lang="zxx" sz="1800" b="1" u="none" strike="noStrike">
                <a:solidFill>
                  <a:srgbClr val="000000"/>
                </a:solidFill>
                <a:effectLst/>
                <a:uFillTx/>
                <a:latin typeface="Arial"/>
              </a:rPr>
              <a:t>Jornada Micològica</a:t>
            </a:r>
            <a:r>
              <a:rPr lang="zxx" sz="1800" b="0" u="none" strike="noStrike">
                <a:solidFill>
                  <a:srgbClr val="000000"/>
                </a:solidFill>
                <a:effectLst/>
                <a:uFillTx/>
                <a:latin typeface="Arial"/>
              </a:rPr>
              <a:t>, el mes de novembre</a:t>
            </a:r>
            <a:r>
              <a:rPr lang="zxx" sz="1800" b="0" u="none" strike="noStrike">
                <a:solidFill>
                  <a:srgbClr val="000000"/>
                </a:solidFill>
                <a:effectLst/>
                <a:uFillTx/>
                <a:latin typeface="Arial"/>
                <a:ea typeface="Arial Unicode MS"/>
              </a:rPr>
              <a:t>. La part naturalista serà coordinada un any més per </a:t>
            </a:r>
            <a:r>
              <a:rPr lang="zxx" sz="1800" b="1" u="none" strike="noStrike">
                <a:solidFill>
                  <a:srgbClr val="000000"/>
                </a:solidFill>
                <a:effectLst/>
                <a:uFillTx/>
                <a:latin typeface="Arial"/>
                <a:ea typeface="Arial Unicode MS"/>
              </a:rPr>
              <a:t>Carles Constantino</a:t>
            </a:r>
            <a:r>
              <a:rPr lang="zxx" sz="1800" b="0" u="none" strike="noStrike">
                <a:solidFill>
                  <a:srgbClr val="000000"/>
                </a:solidFill>
                <a:effectLst/>
                <a:uFillTx/>
                <a:latin typeface="Arial"/>
                <a:ea typeface="Arial Unicode MS"/>
              </a:rPr>
              <a:t> amb la col·laboració de la junta directiva i socis i membres de la comunitat de micòlegs habitualment col·laboradors.</a:t>
            </a:r>
            <a:endParaRPr lang="zxx" sz="1800" b="0" u="none" strike="noStrike">
              <a:solidFill>
                <a:srgbClr val="000000"/>
              </a:solidFill>
              <a:effectLst/>
              <a:uFillTx/>
              <a:latin typeface="Arial"/>
            </a:endParaRPr>
          </a:p>
        </p:txBody>
      </p:sp>
      <p:sp>
        <p:nvSpPr>
          <p:cNvPr id="113" name="PlaceHolder 5"/>
          <p:cNvSpPr>
            <a:spLocks noGrp="1"/>
          </p:cNvSpPr>
          <p:nvPr>
            <p:ph type="title"/>
          </p:nvPr>
        </p:nvSpPr>
        <p:spPr>
          <a:xfrm>
            <a:off x="5580000" y="4829760"/>
            <a:ext cx="4140000" cy="2550240"/>
          </a:xfrm>
          <a:prstGeom prst="rect">
            <a:avLst/>
          </a:prstGeom>
          <a:noFill/>
          <a:ln w="0">
            <a:noFill/>
          </a:ln>
        </p:spPr>
        <p:txBody>
          <a:bodyPr lIns="0" rIns="0" tIns="0" bIns="0" anchor="ctr">
            <a:spAutoFit/>
          </a:bodyPr>
          <a:p>
            <a:pPr indent="0" algn="ctr">
              <a:buNone/>
            </a:pPr>
            <a:r>
              <a:rPr lang="zxx" sz="2000" b="0" u="none" strike="noStrike">
                <a:solidFill>
                  <a:srgbClr val="000000"/>
                </a:solidFill>
                <a:effectLst/>
                <a:uFillTx/>
                <a:latin typeface="Arial"/>
              </a:rPr>
              <a:t>El 2026 està previst programar algunes conferències per complementar les activitats i cicles del MUCBO.</a:t>
            </a:r>
            <a:endParaRPr lang="zxx" sz="2000" b="0" u="none" strike="noStrike">
              <a:solidFill>
                <a:srgbClr val="000000"/>
              </a:solidFill>
              <a:effectLst/>
              <a:uFillTx/>
              <a:latin typeface="Arial"/>
            </a:endParaRPr>
          </a:p>
        </p:txBody>
      </p:sp>
      <p:sp>
        <p:nvSpPr>
          <p:cNvPr id="114" name="PlaceHolder 6"/>
          <p:cNvSpPr>
            <a:spLocks noGrp="1"/>
          </p:cNvSpPr>
          <p:nvPr>
            <p:ph type="title"/>
          </p:nvPr>
        </p:nvSpPr>
        <p:spPr>
          <a:xfrm>
            <a:off x="5580000" y="4488120"/>
            <a:ext cx="4500000" cy="911880"/>
          </a:xfrm>
          <a:prstGeom prst="rect">
            <a:avLst/>
          </a:prstGeom>
          <a:noFill/>
          <a:ln w="0">
            <a:noFill/>
          </a:ln>
        </p:spPr>
        <p:txBody>
          <a:bodyPr lIns="0" rIns="0" tIns="0" bIns="0" anchor="ctr">
            <a:spAutoFit/>
          </a:bodyPr>
          <a:p>
            <a:pPr indent="0">
              <a:buNone/>
            </a:pPr>
            <a:r>
              <a:rPr lang="zxx" sz="3200" b="0" u="none" strike="noStrike">
                <a:solidFill>
                  <a:srgbClr val="ff6600"/>
                </a:solidFill>
                <a:effectLst/>
                <a:uFillTx/>
                <a:latin typeface="Arial"/>
              </a:rPr>
              <a:t>Xerrades Naturalistes</a:t>
            </a:r>
            <a:endParaRPr lang="zxx" sz="3200" b="0" u="none" strike="noStrike">
              <a:solidFill>
                <a:srgbClr val="000000"/>
              </a:solidFill>
              <a:effectLst/>
              <a:uFillTx/>
              <a:latin typeface="Arial"/>
            </a:endParaRPr>
          </a:p>
        </p:txBody>
      </p:sp>
      <p:pic>
        <p:nvPicPr>
          <p:cNvPr id="115" name=""/>
          <p:cNvPicPr/>
          <p:nvPr/>
        </p:nvPicPr>
        <p:blipFill>
          <a:blip r:embed="rId1"/>
          <a:stretch/>
        </p:blipFill>
        <p:spPr>
          <a:xfrm>
            <a:off x="5580000" y="1440000"/>
            <a:ext cx="4320000" cy="3115800"/>
          </a:xfrm>
          <a:prstGeom prst="rect">
            <a:avLst/>
          </a:prstGeom>
          <a:noFill/>
          <a:ln w="0">
            <a:noFill/>
          </a:ln>
        </p:spPr>
      </p:pic>
      <p:sp>
        <p:nvSpPr>
          <p:cNvPr id="116" name=""/>
          <p:cNvSpPr/>
          <p:nvPr/>
        </p:nvSpPr>
        <p:spPr>
          <a:xfrm>
            <a:off x="3060000" y="3600000"/>
            <a:ext cx="252000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540000" y="1978560"/>
            <a:ext cx="9000000" cy="5499720"/>
          </a:xfrm>
          <a:prstGeom prst="rect">
            <a:avLst/>
          </a:prstGeom>
          <a:noFill/>
          <a:ln w="0">
            <a:noFill/>
          </a:ln>
        </p:spPr>
        <p:txBody>
          <a:bodyPr lIns="0" rIns="0" tIns="0" bIns="0" anchor="ctr">
            <a:spAutoFit/>
          </a:bodyPr>
          <a:p>
            <a:pPr indent="0" algn="ctr">
              <a:buNone/>
            </a:pPr>
            <a:br>
              <a:rPr sz="2000"/>
            </a:br>
            <a:br>
              <a:rPr sz="2000"/>
            </a:br>
            <a:br>
              <a:rPr sz="2000"/>
            </a:br>
            <a:r>
              <a:rPr lang="zxx" sz="2000" b="1" u="none" strike="noStrike">
                <a:solidFill>
                  <a:srgbClr val="000000"/>
                </a:solidFill>
                <a:effectLst/>
                <a:uFillTx/>
                <a:latin typeface="Arial"/>
              </a:rPr>
              <a:t> El 2025 tant el Museu com el Jardí Botànic han tengut una activitat intensa tant en els aspectes de </a:t>
            </a:r>
            <a:r>
              <a:rPr lang="zxx" sz="2000" b="1" u="none" strike="noStrike">
                <a:solidFill>
                  <a:srgbClr val="ff6600"/>
                </a:solidFill>
                <a:effectLst/>
                <a:uFillTx/>
                <a:latin typeface="Arial"/>
              </a:rPr>
              <a:t>científics</a:t>
            </a:r>
            <a:r>
              <a:rPr lang="zxx" sz="2000" b="1" u="none" strike="noStrike">
                <a:solidFill>
                  <a:srgbClr val="000000"/>
                </a:solidFill>
                <a:effectLst/>
                <a:uFillTx/>
                <a:latin typeface="Arial"/>
              </a:rPr>
              <a:t>, com </a:t>
            </a:r>
            <a:r>
              <a:rPr lang="zxx" sz="2000" b="1" u="none" strike="noStrike">
                <a:solidFill>
                  <a:srgbClr val="ff6600"/>
                </a:solidFill>
                <a:effectLst/>
                <a:uFillTx/>
                <a:latin typeface="Arial"/>
              </a:rPr>
              <a:t>educatius</a:t>
            </a:r>
            <a:r>
              <a:rPr lang="zxx" sz="2000" b="1" u="none" strike="noStrike">
                <a:solidFill>
                  <a:srgbClr val="000000"/>
                </a:solidFill>
                <a:effectLst/>
                <a:uFillTx/>
                <a:latin typeface="Arial"/>
              </a:rPr>
              <a:t> i de </a:t>
            </a:r>
            <a:r>
              <a:rPr lang="zxx" sz="2000" b="1" u="none" strike="noStrike">
                <a:solidFill>
                  <a:srgbClr val="ff6600"/>
                </a:solidFill>
                <a:effectLst/>
                <a:uFillTx/>
                <a:latin typeface="Arial"/>
              </a:rPr>
              <a:t>conservació</a:t>
            </a:r>
            <a:r>
              <a:rPr lang="zxx" sz="2000" b="1" u="none" strike="noStrike">
                <a:solidFill>
                  <a:srgbClr val="000000"/>
                </a:solidFill>
                <a:effectLst/>
                <a:uFillTx/>
                <a:latin typeface="Arial"/>
              </a:rPr>
              <a:t>. Com a membres del </a:t>
            </a:r>
            <a:r>
              <a:rPr lang="zxx" sz="2000" b="1" u="sng" strike="noStrike">
                <a:solidFill>
                  <a:srgbClr val="ff6600"/>
                </a:solidFill>
                <a:effectLst/>
                <a:uFillTx/>
                <a:latin typeface="Arial"/>
              </a:rPr>
              <a:t>Patronat de la Fundació Museu Balear de Ciències Naturals-Jardí Botànic de Sóller (MUCBO)</a:t>
            </a:r>
            <a:r>
              <a:rPr lang="zxx" sz="2000" b="1" u="none" strike="noStrike">
                <a:solidFill>
                  <a:srgbClr val="000000"/>
                </a:solidFill>
                <a:effectLst/>
                <a:uFillTx/>
                <a:latin typeface="Arial"/>
              </a:rPr>
              <a:t> la nostra Societat d'Amics ha participat directament en la presa de decisions que afecten el present i el futur de la Fundació, hem col·laborat en diverses activitats i hem coorganitzat esdeveniments.</a:t>
            </a:r>
            <a:br>
              <a:rPr sz="2000"/>
            </a:br>
            <a:br>
              <a:rPr sz="2000"/>
            </a:br>
            <a:r>
              <a:rPr lang="zxx" sz="2000" b="1" u="none" strike="noStrike">
                <a:solidFill>
                  <a:srgbClr val="000000"/>
                </a:solidFill>
                <a:effectLst/>
                <a:uFillTx/>
                <a:latin typeface="Arial"/>
              </a:rPr>
              <a:t>El 2025 ferem </a:t>
            </a:r>
            <a:r>
              <a:rPr lang="zxx" sz="2000" b="1" u="sng" strike="noStrike">
                <a:solidFill>
                  <a:srgbClr val="ff6600"/>
                </a:solidFill>
                <a:effectLst/>
                <a:uFillTx/>
                <a:latin typeface="Arial"/>
              </a:rPr>
              <a:t>difusió, de forma recíproca</a:t>
            </a:r>
            <a:r>
              <a:rPr lang="zxx" sz="2000" b="1" u="none" strike="noStrike">
                <a:solidFill>
                  <a:srgbClr val="000000"/>
                </a:solidFill>
                <a:effectLst/>
                <a:uFillTx/>
                <a:latin typeface="Arial"/>
              </a:rPr>
              <a:t>, de totes les activitats organitzades al Museu i al Jardí</a:t>
            </a:r>
            <a:br>
              <a:rPr sz="2000"/>
            </a:br>
            <a:br>
              <a:rPr sz="2000"/>
            </a:br>
            <a:r>
              <a:rPr lang="zxx" sz="2000" b="1" u="none" strike="noStrike">
                <a:solidFill>
                  <a:srgbClr val="000000"/>
                </a:solidFill>
                <a:effectLst/>
                <a:uFillTx/>
                <a:latin typeface="Arial"/>
              </a:rPr>
              <a:t>El 2026, INCIAREM UNA NOVA ETAPA AMB LA INTEGRACIÓ DELS </a:t>
            </a:r>
            <a:r>
              <a:rPr lang="zxx" sz="2000" b="1" u="none" strike="noStrike">
                <a:solidFill>
                  <a:srgbClr val="ff8000"/>
                </a:solidFill>
                <a:effectLst/>
                <a:uFillTx/>
                <a:latin typeface="Arial"/>
              </a:rPr>
              <a:t>PATROCINADORS DEL MUCBO</a:t>
            </a:r>
            <a:r>
              <a:rPr lang="zxx" sz="2000" b="1" u="none" strike="noStrike">
                <a:solidFill>
                  <a:srgbClr val="000000"/>
                </a:solidFill>
                <a:effectLst/>
                <a:uFillTx/>
                <a:latin typeface="Arial"/>
              </a:rPr>
              <a:t> COM A SOCIS DE PLE DRET DE LA SOCIETAT D'AMICS</a:t>
            </a:r>
            <a:endParaRPr lang="zxx" sz="2000" b="0" u="none" strike="noStrike">
              <a:solidFill>
                <a:srgbClr val="000000"/>
              </a:solidFill>
              <a:effectLst/>
              <a:uFillTx/>
              <a:latin typeface="Arial"/>
            </a:endParaRPr>
          </a:p>
        </p:txBody>
      </p:sp>
      <p:pic>
        <p:nvPicPr>
          <p:cNvPr id="118" name=""/>
          <p:cNvPicPr/>
          <p:nvPr/>
        </p:nvPicPr>
        <p:blipFill>
          <a:blip r:embed="rId1"/>
          <a:stretch/>
        </p:blipFill>
        <p:spPr>
          <a:xfrm>
            <a:off x="324360" y="72000"/>
            <a:ext cx="9360000" cy="2394000"/>
          </a:xfrm>
          <a:prstGeom prst="rect">
            <a:avLst/>
          </a:prstGeom>
          <a:noFill/>
          <a:ln w="36000">
            <a:noFill/>
          </a:ln>
        </p:spPr>
      </p:pic>
      <p:sp>
        <p:nvSpPr>
          <p:cNvPr id="119" name=""/>
          <p:cNvSpPr/>
          <p:nvPr/>
        </p:nvSpPr>
        <p:spPr>
          <a:xfrm>
            <a:off x="180000" y="2700000"/>
            <a:ext cx="9720000" cy="0"/>
          </a:xfrm>
          <a:prstGeom prst="line">
            <a:avLst/>
          </a:prstGeom>
          <a:ln w="0">
            <a:solidFill>
              <a:srgbClr val="000000"/>
            </a:solidFill>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
          <p:cNvPicPr/>
          <p:nvPr/>
        </p:nvPicPr>
        <p:blipFill>
          <a:blip r:embed="rId1"/>
          <a:stretch/>
        </p:blipFill>
        <p:spPr>
          <a:xfrm>
            <a:off x="324360" y="72000"/>
            <a:ext cx="9360000" cy="2394000"/>
          </a:xfrm>
          <a:prstGeom prst="rect">
            <a:avLst/>
          </a:prstGeom>
          <a:noFill/>
          <a:ln w="36000">
            <a:noFill/>
          </a:ln>
        </p:spPr>
      </p:pic>
      <p:sp>
        <p:nvSpPr>
          <p:cNvPr id="121" name=""/>
          <p:cNvSpPr txBox="1"/>
          <p:nvPr/>
        </p:nvSpPr>
        <p:spPr>
          <a:xfrm>
            <a:off x="163800" y="2568600"/>
            <a:ext cx="9376200" cy="1054440"/>
          </a:xfrm>
          <a:prstGeom prst="rect">
            <a:avLst/>
          </a:prstGeom>
          <a:noFill/>
          <a:ln w="0">
            <a:noFill/>
          </a:ln>
        </p:spPr>
        <p:txBody>
          <a:bodyPr lIns="0" rIns="0" tIns="0" bIns="0" anchor="ctr">
            <a:spAutoFit/>
          </a:bodyPr>
          <a:p>
            <a:pPr algn="ctr"/>
            <a:r>
              <a:rPr lang="zxx" sz="1800" b="1" u="none" strike="noStrike">
                <a:solidFill>
                  <a:srgbClr val="000000"/>
                </a:solidFill>
                <a:effectLst/>
                <a:uFillTx/>
                <a:latin typeface="Arial"/>
              </a:rPr>
              <a:t>A l'espera de que la Fundació finalitzi la redacció de la memòria d'activitats del 2025 podem avançar que durant l'any passat el Museu i el Jardí Botànic van mantenir de forma estable el nombre de visites i d'activitats escolars. Les xifres provisionals son les següents: </a:t>
            </a:r>
            <a:endParaRPr lang="zxx" sz="1800" b="0" u="none" strike="noStrike">
              <a:solidFill>
                <a:srgbClr val="000000"/>
              </a:solidFill>
              <a:effectLst/>
              <a:uFillTx/>
              <a:latin typeface="Arial"/>
            </a:endParaRPr>
          </a:p>
        </p:txBody>
      </p:sp>
      <p:sp>
        <p:nvSpPr>
          <p:cNvPr id="122" name="PlaceHolder 1"/>
          <p:cNvSpPr>
            <a:spLocks noGrp="1"/>
          </p:cNvSpPr>
          <p:nvPr>
            <p:ph type="title"/>
          </p:nvPr>
        </p:nvSpPr>
        <p:spPr>
          <a:xfrm>
            <a:off x="180000" y="3600000"/>
            <a:ext cx="9720000" cy="3960000"/>
          </a:xfrm>
          <a:prstGeom prst="rect">
            <a:avLst/>
          </a:prstGeom>
          <a:noFill/>
          <a:ln w="0">
            <a:noFill/>
          </a:ln>
        </p:spPr>
        <p:txBody>
          <a:bodyPr lIns="0" rIns="0" tIns="0" bIns="0" anchor="ctr">
            <a:spAutoFit/>
          </a:bodyPr>
          <a:p>
            <a:pPr indent="0" algn="ctr">
              <a:buNone/>
            </a:pPr>
            <a:r>
              <a:rPr lang="zxx" sz="2000" b="1" u="none" strike="noStrike">
                <a:solidFill>
                  <a:srgbClr val="ff6600"/>
                </a:solidFill>
                <a:effectLst/>
                <a:uFillTx/>
                <a:latin typeface="Arial"/>
                <a:ea typeface="Arial Unicode MS"/>
              </a:rPr>
              <a:t>VISITANTS</a:t>
            </a:r>
            <a:br>
              <a:rPr sz="2000"/>
            </a:br>
            <a:r>
              <a:rPr lang="zxx" sz="2000" b="1" u="none" strike="noStrike">
                <a:solidFill>
                  <a:srgbClr val="000000"/>
                </a:solidFill>
                <a:effectLst/>
                <a:uFillTx/>
                <a:latin typeface="Arial"/>
                <a:ea typeface="Arial Unicode MS"/>
              </a:rPr>
              <a:t>L'any 2025 el nombre de vistants al conjunt Jardí-Museu es va mantenir més o menys en les mateixes xifres, tot i una petita baixada respecte a l'any anterior, que havia pujat molt. En total l'any passat hi hagué </a:t>
            </a:r>
            <a:r>
              <a:rPr lang="zxx" sz="4000" b="1" u="sng" strike="noStrike">
                <a:solidFill>
                  <a:srgbClr val="ff6600"/>
                </a:solidFill>
                <a:effectLst/>
                <a:uFillTx/>
                <a:latin typeface="Arial"/>
                <a:ea typeface="Arial Unicode MS"/>
              </a:rPr>
              <a:t>24.572</a:t>
            </a:r>
            <a:r>
              <a:rPr lang="zxx" sz="4000" b="1" u="none" strike="noStrike">
                <a:solidFill>
                  <a:srgbClr val="ff6600"/>
                </a:solidFill>
                <a:effectLst/>
                <a:uFillTx/>
                <a:latin typeface="Arial"/>
                <a:ea typeface="Arial Unicode MS"/>
              </a:rPr>
              <a:t> </a:t>
            </a:r>
            <a:r>
              <a:rPr lang="zxx" sz="2000" b="1" u="none" strike="noStrike">
                <a:solidFill>
                  <a:srgbClr val="000000"/>
                </a:solidFill>
                <a:effectLst/>
                <a:uFillTx/>
                <a:latin typeface="Arial"/>
              </a:rPr>
              <a:t>visitants</a:t>
            </a:r>
            <a:br>
              <a:rPr sz="4000"/>
            </a:br>
            <a:r>
              <a:rPr lang="zxx" sz="2000" b="1" u="sng" strike="noStrike">
                <a:solidFill>
                  <a:srgbClr val="000000"/>
                </a:solidFill>
                <a:effectLst/>
                <a:uFillTx/>
                <a:latin typeface="Arial"/>
              </a:rPr>
              <a:t>285 menys </a:t>
            </a:r>
            <a:r>
              <a:rPr lang="zxx" sz="2000" b="1" u="none" strike="noStrike">
                <a:solidFill>
                  <a:srgbClr val="000000"/>
                </a:solidFill>
                <a:effectLst/>
                <a:uFillTx/>
                <a:latin typeface="Arial"/>
              </a:rPr>
              <a:t>que l'any 2024</a:t>
            </a:r>
            <a:br>
              <a:rPr sz="2000"/>
            </a:br>
            <a:br>
              <a:rPr sz="2000"/>
            </a:br>
            <a:r>
              <a:rPr lang="zxx" sz="2000" b="1" u="none" strike="noStrike">
                <a:solidFill>
                  <a:srgbClr val="000000"/>
                </a:solidFill>
                <a:effectLst/>
                <a:uFillTx/>
                <a:latin typeface="Arial"/>
              </a:rPr>
              <a:t>Les activitats educatives experimentaren una lleugera baixada respecte de les de 2024, però hi hagué, aproximadament, </a:t>
            </a:r>
            <a:r>
              <a:rPr lang="zxx" sz="4000" b="1" u="sng" strike="noStrike">
                <a:solidFill>
                  <a:srgbClr val="ff6600"/>
                </a:solidFill>
                <a:effectLst/>
                <a:uFillTx/>
                <a:latin typeface="Arial"/>
              </a:rPr>
              <a:t>5.100</a:t>
            </a:r>
            <a:r>
              <a:rPr lang="zxx" sz="4000" b="1" u="none" strike="noStrike">
                <a:solidFill>
                  <a:srgbClr val="ff6600"/>
                </a:solidFill>
                <a:effectLst/>
                <a:uFillTx/>
                <a:latin typeface="Arial"/>
              </a:rPr>
              <a:t> </a:t>
            </a:r>
            <a:r>
              <a:rPr lang="zxx" sz="2000" b="1" u="none" strike="noStrike">
                <a:solidFill>
                  <a:srgbClr val="000000"/>
                </a:solidFill>
                <a:effectLst/>
                <a:uFillTx/>
                <a:latin typeface="Arial"/>
              </a:rPr>
              <a:t>alumnes beneficiats</a:t>
            </a:r>
            <a:endParaRPr lang="zxx" sz="20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
          <p:cNvPicPr/>
          <p:nvPr/>
        </p:nvPicPr>
        <p:blipFill>
          <a:blip r:embed="rId1"/>
          <a:stretch/>
        </p:blipFill>
        <p:spPr>
          <a:xfrm>
            <a:off x="180000" y="75600"/>
            <a:ext cx="2520000" cy="644400"/>
          </a:xfrm>
          <a:prstGeom prst="rect">
            <a:avLst/>
          </a:prstGeom>
          <a:noFill/>
          <a:ln w="36000">
            <a:noFill/>
          </a:ln>
        </p:spPr>
      </p:pic>
      <p:sp>
        <p:nvSpPr>
          <p:cNvPr id="124" name="PlaceHolder 1"/>
          <p:cNvSpPr>
            <a:spLocks noGrp="1"/>
          </p:cNvSpPr>
          <p:nvPr>
            <p:ph type="title"/>
          </p:nvPr>
        </p:nvSpPr>
        <p:spPr>
          <a:xfrm>
            <a:off x="2880000" y="180000"/>
            <a:ext cx="7020000" cy="179208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EDUCACIÓ</a:t>
            </a:r>
            <a:br>
              <a:rPr sz="1800"/>
            </a:br>
            <a:br>
              <a:rPr sz="1800"/>
            </a:br>
            <a:r>
              <a:rPr lang="zxx" sz="1800" b="1" u="none" strike="noStrike">
                <a:solidFill>
                  <a:srgbClr val="000000"/>
                </a:solidFill>
                <a:effectLst/>
                <a:uFillTx/>
                <a:latin typeface="Arial"/>
              </a:rPr>
              <a:t>L'any passat i enguany el MUCBO ha continuat participant en el projecte internacional ARCHBOTANKA que es desenvolupa a Sri Lanka, país al que ha viatjat tot l'equip del MUCBO per treballar en la creació de recursos didàctics relacionats amb l'etnobotànica i els combustibles fòssils. </a:t>
            </a:r>
            <a:endParaRPr lang="zxx" sz="1800" b="0" u="none" strike="noStrike">
              <a:solidFill>
                <a:srgbClr val="000000"/>
              </a:solidFill>
              <a:effectLst/>
              <a:uFillTx/>
              <a:latin typeface="Arial"/>
            </a:endParaRPr>
          </a:p>
        </p:txBody>
      </p:sp>
      <p:sp>
        <p:nvSpPr>
          <p:cNvPr id="125" name="PlaceHolder 2"/>
          <p:cNvSpPr>
            <a:spLocks noGrp="1"/>
          </p:cNvSpPr>
          <p:nvPr>
            <p:ph type="title"/>
          </p:nvPr>
        </p:nvSpPr>
        <p:spPr>
          <a:xfrm>
            <a:off x="216000" y="2136600"/>
            <a:ext cx="9720000" cy="255996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EXPOSICIONS</a:t>
            </a:r>
            <a:br>
              <a:rPr sz="1800"/>
            </a:br>
            <a:br>
              <a:rPr sz="1800"/>
            </a:br>
            <a:r>
              <a:rPr lang="zxx" sz="1800" b="1" u="none" strike="noStrike">
                <a:solidFill>
                  <a:srgbClr val="000000"/>
                </a:solidFill>
                <a:effectLst/>
                <a:uFillTx/>
                <a:latin typeface="Arial"/>
              </a:rPr>
              <a:t>El 2025 es van inaugurar tres exposicions temporals al Museu. Alguns dels elements pasaran a formar part de l'exposicó permanent, entre elles una rèplica d'una cova i rèpliques augmentades dels organismes que les habiten. També es va inaugurar l'exposició sobre les amenaces a la fauna vertebrada de les Balears 'Cuando los datos hablan' i una sobre les sargantanes endèmiques, resultat d'un dels projectes científics del MUCBO en col·laboració amb l'IMEDEA</a:t>
            </a:r>
            <a:endParaRPr lang="zxx" sz="1800" b="0" u="none" strike="noStrike">
              <a:solidFill>
                <a:srgbClr val="000000"/>
              </a:solidFill>
              <a:effectLst/>
              <a:uFillTx/>
              <a:latin typeface="Arial"/>
            </a:endParaRPr>
          </a:p>
        </p:txBody>
      </p:sp>
      <p:pic>
        <p:nvPicPr>
          <p:cNvPr id="126" name=""/>
          <p:cNvPicPr/>
          <p:nvPr/>
        </p:nvPicPr>
        <p:blipFill>
          <a:blip r:embed="rId2"/>
          <a:stretch/>
        </p:blipFill>
        <p:spPr>
          <a:xfrm>
            <a:off x="720000" y="4680000"/>
            <a:ext cx="3794040" cy="2839320"/>
          </a:xfrm>
          <a:prstGeom prst="rect">
            <a:avLst/>
          </a:prstGeom>
          <a:noFill/>
          <a:ln w="0">
            <a:noFill/>
          </a:ln>
        </p:spPr>
      </p:pic>
      <p:pic>
        <p:nvPicPr>
          <p:cNvPr id="127" name=""/>
          <p:cNvPicPr/>
          <p:nvPr/>
        </p:nvPicPr>
        <p:blipFill>
          <a:blip r:embed="rId3"/>
          <a:stretch/>
        </p:blipFill>
        <p:spPr>
          <a:xfrm>
            <a:off x="5400000" y="4619880"/>
            <a:ext cx="3780000" cy="2868120"/>
          </a:xfrm>
          <a:prstGeom prst="rect">
            <a:avLst/>
          </a:prstGeom>
          <a:noFill/>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 name=""/>
          <p:cNvPicPr/>
          <p:nvPr/>
        </p:nvPicPr>
        <p:blipFill>
          <a:blip r:embed="rId1"/>
          <a:stretch/>
        </p:blipFill>
        <p:spPr>
          <a:xfrm>
            <a:off x="360" y="2496960"/>
            <a:ext cx="10079640" cy="4451040"/>
          </a:xfrm>
          <a:prstGeom prst="rect">
            <a:avLst/>
          </a:prstGeom>
          <a:noFill/>
          <a:ln w="0">
            <a:noFill/>
          </a:ln>
        </p:spPr>
      </p:pic>
      <p:pic>
        <p:nvPicPr>
          <p:cNvPr id="129" name=""/>
          <p:cNvPicPr/>
          <p:nvPr/>
        </p:nvPicPr>
        <p:blipFill>
          <a:blip r:embed="rId2"/>
          <a:stretch/>
        </p:blipFill>
        <p:spPr>
          <a:xfrm>
            <a:off x="180000" y="75600"/>
            <a:ext cx="2520000" cy="644400"/>
          </a:xfrm>
          <a:prstGeom prst="rect">
            <a:avLst/>
          </a:prstGeom>
          <a:noFill/>
          <a:ln w="36000">
            <a:noFill/>
          </a:ln>
        </p:spPr>
      </p:pic>
      <p:sp>
        <p:nvSpPr>
          <p:cNvPr id="130" name="PlaceHolder 1"/>
          <p:cNvSpPr>
            <a:spLocks noGrp="1"/>
          </p:cNvSpPr>
          <p:nvPr>
            <p:ph type="title"/>
          </p:nvPr>
        </p:nvSpPr>
        <p:spPr>
          <a:xfrm>
            <a:off x="2880000" y="180000"/>
            <a:ext cx="7020000" cy="281592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PROGRAMA PÚBLIC i PROJECTES ACTIUS</a:t>
            </a:r>
            <a:br>
              <a:rPr sz="1800"/>
            </a:br>
            <a:br>
              <a:rPr sz="1800"/>
            </a:br>
            <a:r>
              <a:rPr lang="zxx" sz="1800" b="1" u="none" strike="noStrike">
                <a:solidFill>
                  <a:srgbClr val="000000"/>
                </a:solidFill>
                <a:effectLst/>
                <a:uFillTx/>
                <a:latin typeface="Arial"/>
              </a:rPr>
              <a:t>L'oferta d'activitats del MUCBO durant tot el 2025 va ser molt extensa i va incloure tot tipus d'activitats. La publicació mensual del butlletí informatiu MUCBO i de l'agenda d'activitats s'ha fet arribar puntualment a tots els membres d els Societat d'Amics. És impossible detallar en aquesta memòria en gran nombre d'activitats i projectes que s'han fet durant el 2025 i els estan en marxa. Tots ells els trobareu detallats a la plana web del MUCBO. També una relació de projectes actualment actius: científics, de conservació, culturals, editorials, divulgatius, etc...</a:t>
            </a:r>
            <a:endParaRPr lang="zxx" sz="1800" b="0" u="none" strike="noStrike">
              <a:solidFill>
                <a:srgbClr val="000000"/>
              </a:solidFill>
              <a:effectLst/>
              <a:uFillTx/>
              <a:latin typeface="Arial"/>
            </a:endParaRPr>
          </a:p>
        </p:txBody>
      </p:sp>
      <p:sp>
        <p:nvSpPr>
          <p:cNvPr id="131" name="PlaceHolder 2"/>
          <p:cNvSpPr>
            <a:spLocks noGrp="1"/>
          </p:cNvSpPr>
          <p:nvPr>
            <p:ph type="title"/>
          </p:nvPr>
        </p:nvSpPr>
        <p:spPr>
          <a:xfrm>
            <a:off x="1260000" y="6480000"/>
            <a:ext cx="7020000" cy="1497960"/>
          </a:xfrm>
          <a:prstGeom prst="rect">
            <a:avLst/>
          </a:prstGeom>
          <a:noFill/>
          <a:ln w="0">
            <a:noFill/>
          </a:ln>
        </p:spPr>
        <p:txBody>
          <a:bodyPr lIns="0" rIns="0" tIns="0" bIns="0" anchor="ctr">
            <a:spAutoFit/>
          </a:bodyPr>
          <a:p>
            <a:pPr indent="0" algn="ctr">
              <a:buNone/>
            </a:pPr>
            <a:r>
              <a:rPr lang="zxx" sz="3500" b="1" u="none" strike="noStrike">
                <a:solidFill>
                  <a:srgbClr val="ff6600"/>
                </a:solidFill>
                <a:effectLst/>
                <a:uFillTx/>
                <a:latin typeface="Arial"/>
                <a:hlinkClick r:id="rId3"/>
              </a:rPr>
              <a:t>www.mucbo.org</a:t>
            </a:r>
            <a:br>
              <a:rPr sz="3500"/>
            </a:br>
            <a:endParaRPr lang="zxx" sz="35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
          <p:cNvPicPr/>
          <p:nvPr/>
        </p:nvPicPr>
        <p:blipFill>
          <a:blip r:embed="rId1"/>
          <a:stretch/>
        </p:blipFill>
        <p:spPr>
          <a:xfrm>
            <a:off x="180000" y="75600"/>
            <a:ext cx="2520000" cy="644400"/>
          </a:xfrm>
          <a:prstGeom prst="rect">
            <a:avLst/>
          </a:prstGeom>
          <a:noFill/>
          <a:ln w="36000">
            <a:noFill/>
          </a:ln>
        </p:spPr>
      </p:pic>
      <p:sp>
        <p:nvSpPr>
          <p:cNvPr id="133" name="PlaceHolder 1"/>
          <p:cNvSpPr>
            <a:spLocks noGrp="1"/>
          </p:cNvSpPr>
          <p:nvPr>
            <p:ph type="title"/>
          </p:nvPr>
        </p:nvSpPr>
        <p:spPr>
          <a:xfrm>
            <a:off x="2880000" y="187920"/>
            <a:ext cx="7020000" cy="179208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Col·leccions</a:t>
            </a:r>
            <a:br>
              <a:rPr sz="1800"/>
            </a:br>
            <a:r>
              <a:rPr lang="zxx" sz="1800" b="1" u="none" strike="noStrike">
                <a:solidFill>
                  <a:srgbClr val="000000"/>
                </a:solidFill>
                <a:effectLst/>
                <a:uFillTx/>
                <a:latin typeface="Arial"/>
              </a:rPr>
              <a:t>El 2025 i els primers mesos del 2026 el MUCBO ha seguit incrementant les seves col·leccions científiques, mitjançant donacions de material o a través de recerca científica directa.</a:t>
            </a:r>
            <a:br>
              <a:rPr sz="1800"/>
            </a:br>
            <a:br>
              <a:rPr sz="1800"/>
            </a:br>
            <a:r>
              <a:rPr lang="zxx" sz="1800" b="1" u="none" strike="noStrike">
                <a:solidFill>
                  <a:srgbClr val="000000"/>
                </a:solidFill>
                <a:effectLst/>
                <a:uFillTx/>
                <a:latin typeface="Arial"/>
              </a:rPr>
              <a:t>Principalment s'han rebut materials de paleontologia destinats a les col·leccions del museu (MBCN)</a:t>
            </a:r>
            <a:endParaRPr lang="zxx" sz="1800" b="0" u="none" strike="noStrike">
              <a:solidFill>
                <a:srgbClr val="000000"/>
              </a:solidFill>
              <a:effectLst/>
              <a:uFillTx/>
              <a:latin typeface="Arial"/>
            </a:endParaRPr>
          </a:p>
        </p:txBody>
      </p:sp>
      <p:sp>
        <p:nvSpPr>
          <p:cNvPr id="134" name="PlaceHolder 2"/>
          <p:cNvSpPr>
            <a:spLocks noGrp="1"/>
          </p:cNvSpPr>
          <p:nvPr>
            <p:ph type="title"/>
          </p:nvPr>
        </p:nvSpPr>
        <p:spPr>
          <a:xfrm>
            <a:off x="540000" y="2256480"/>
            <a:ext cx="3240000" cy="3683520"/>
          </a:xfrm>
          <a:prstGeom prst="rect">
            <a:avLst/>
          </a:prstGeom>
          <a:noFill/>
          <a:ln w="0">
            <a:noFill/>
          </a:ln>
        </p:spPr>
        <p:txBody>
          <a:bodyPr lIns="0" rIns="0" tIns="0" bIns="0" anchor="ctr">
            <a:spAutoFit/>
          </a:bodyPr>
          <a:p>
            <a:pPr indent="0" algn="ctr">
              <a:buNone/>
            </a:pPr>
            <a:r>
              <a:rPr lang="zxx" sz="2000" b="1" u="sng" strike="noStrike">
                <a:solidFill>
                  <a:srgbClr val="ff6600"/>
                </a:solidFill>
                <a:effectLst/>
                <a:uFillTx/>
                <a:latin typeface="Arial"/>
              </a:rPr>
              <a:t>- Donació de la col·lecció paleontològica d'Antoni Comas</a:t>
            </a:r>
            <a:br>
              <a:rPr sz="2000"/>
            </a:br>
            <a:br>
              <a:rPr sz="2000"/>
            </a:br>
            <a:r>
              <a:rPr lang="zxx" sz="2000" b="1" u="sng" strike="noStrike">
                <a:solidFill>
                  <a:srgbClr val="ff6600"/>
                </a:solidFill>
                <a:effectLst/>
                <a:uFillTx/>
                <a:latin typeface="Arial"/>
              </a:rPr>
              <a:t>- Donació d'un interessant cranc fòssil donat per Joan Capellà de Randa</a:t>
            </a:r>
            <a:br>
              <a:rPr sz="2000"/>
            </a:br>
            <a:br>
              <a:rPr sz="2000"/>
            </a:br>
            <a:r>
              <a:rPr lang="zxx" sz="2000" b="1" u="sng" strike="noStrike">
                <a:solidFill>
                  <a:srgbClr val="ff6600"/>
                </a:solidFill>
                <a:effectLst/>
                <a:uFillTx/>
                <a:latin typeface="Arial"/>
              </a:rPr>
              <a:t>- Donació de diversos crustacis per part de Samuel Pinya i Lluc Garcia, incloent material tipus de noves espècies</a:t>
            </a:r>
            <a:endParaRPr lang="zxx" sz="2000" b="0" u="none" strike="noStrike">
              <a:solidFill>
                <a:srgbClr val="000000"/>
              </a:solidFill>
              <a:effectLst/>
              <a:uFillTx/>
              <a:latin typeface="Arial"/>
            </a:endParaRPr>
          </a:p>
        </p:txBody>
      </p:sp>
      <p:pic>
        <p:nvPicPr>
          <p:cNvPr id="135" name=""/>
          <p:cNvPicPr/>
          <p:nvPr/>
        </p:nvPicPr>
        <p:blipFill>
          <a:blip r:embed="rId2"/>
          <a:stretch/>
        </p:blipFill>
        <p:spPr>
          <a:xfrm>
            <a:off x="5743080" y="2160000"/>
            <a:ext cx="3796920" cy="3780000"/>
          </a:xfrm>
          <a:prstGeom prst="rect">
            <a:avLst/>
          </a:prstGeom>
          <a:noFill/>
          <a:ln w="0">
            <a:noFill/>
          </a:ln>
        </p:spPr>
      </p:pic>
      <p:sp>
        <p:nvSpPr>
          <p:cNvPr id="136" name=""/>
          <p:cNvSpPr/>
          <p:nvPr/>
        </p:nvSpPr>
        <p:spPr>
          <a:xfrm>
            <a:off x="3960000" y="3780000"/>
            <a:ext cx="1620000" cy="0"/>
          </a:xfrm>
          <a:prstGeom prst="line">
            <a:avLst/>
          </a:prstGeom>
          <a:ln w="0">
            <a:solidFill>
              <a:srgbClr val="000000"/>
            </a:solidFill>
            <a:tailEnd len="med" type="triangle" w="med"/>
          </a:ln>
        </p:spPr>
        <p:style>
          <a:lnRef idx="0"/>
          <a:fillRef idx="0"/>
          <a:effectRef idx="0"/>
          <a:fontRef idx="minor"/>
        </p:style>
        <p:txBody>
          <a:bodyPr lIns="90000" rIns="90000" tIns="-45000" bIns="-45000" anchor="ctr" anchorCtr="1">
            <a:noAutofit/>
          </a:bodyPr>
          <a:p>
            <a:endParaRPr lang="de-DE" sz="1800" b="0" u="none" strike="noStrike">
              <a:solidFill>
                <a:srgbClr val="000000"/>
              </a:solidFill>
              <a:effectLst/>
              <a:uFillTx/>
              <a:latin typeface="Arial"/>
            </a:endParaRPr>
          </a:p>
        </p:txBody>
      </p:sp>
      <p:sp>
        <p:nvSpPr>
          <p:cNvPr id="137" name="PlaceHolder 3"/>
          <p:cNvSpPr>
            <a:spLocks noGrp="1"/>
          </p:cNvSpPr>
          <p:nvPr>
            <p:ph type="title"/>
          </p:nvPr>
        </p:nvSpPr>
        <p:spPr>
          <a:xfrm>
            <a:off x="1440000" y="6120000"/>
            <a:ext cx="7020000" cy="131796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Catalogació</a:t>
            </a:r>
            <a:br>
              <a:rPr sz="1800"/>
            </a:br>
            <a:r>
              <a:rPr lang="zxx" sz="1800" b="1" u="none" strike="noStrike">
                <a:solidFill>
                  <a:srgbClr val="000000"/>
                </a:solidFill>
                <a:effectLst/>
                <a:uFillTx/>
                <a:latin typeface="Arial"/>
              </a:rPr>
              <a:t>S'ha continuat amb la catalogació de les col·leccions del museu i del jardí botànic. Dos tècnics contrcatats a travé de projectes i diversos voluntaris treballen en aquesta imotrtant tasca. Actualment l'inventari de bens ja suma més de 90.000 items</a:t>
            </a:r>
            <a:endParaRPr lang="zxx"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
          <p:cNvPicPr/>
          <p:nvPr/>
        </p:nvPicPr>
        <p:blipFill>
          <a:blip r:embed="rId1"/>
          <a:stretch/>
        </p:blipFill>
        <p:spPr>
          <a:xfrm>
            <a:off x="180000" y="75600"/>
            <a:ext cx="2520000" cy="644400"/>
          </a:xfrm>
          <a:prstGeom prst="rect">
            <a:avLst/>
          </a:prstGeom>
          <a:noFill/>
          <a:ln w="36000">
            <a:noFill/>
          </a:ln>
        </p:spPr>
      </p:pic>
      <p:sp>
        <p:nvSpPr>
          <p:cNvPr id="139" name="PlaceHolder 1"/>
          <p:cNvSpPr>
            <a:spLocks noGrp="1"/>
          </p:cNvSpPr>
          <p:nvPr>
            <p:ph type="title"/>
          </p:nvPr>
        </p:nvSpPr>
        <p:spPr>
          <a:xfrm>
            <a:off x="2880000" y="424800"/>
            <a:ext cx="7020000" cy="1317960"/>
          </a:xfrm>
          <a:prstGeom prst="rect">
            <a:avLst/>
          </a:prstGeom>
          <a:noFill/>
          <a:ln w="0">
            <a:noFill/>
          </a:ln>
        </p:spPr>
        <p:txBody>
          <a:bodyPr lIns="0" rIns="0" tIns="0" bIns="0" anchor="ctr">
            <a:spAutoFit/>
          </a:bodyPr>
          <a:p>
            <a:pPr indent="0" algn="ctr">
              <a:buNone/>
            </a:pPr>
            <a:r>
              <a:rPr lang="zxx" sz="1800" b="1" u="none" strike="noStrike">
                <a:solidFill>
                  <a:srgbClr val="ff6600"/>
                </a:solidFill>
                <a:effectLst/>
                <a:uFillTx/>
                <a:latin typeface="Arial"/>
              </a:rPr>
              <a:t>Publicacions científiques</a:t>
            </a:r>
            <a:br>
              <a:rPr sz="1800"/>
            </a:br>
            <a:r>
              <a:rPr lang="zxx" sz="1800" b="1" u="none" strike="noStrike">
                <a:solidFill>
                  <a:srgbClr val="000000"/>
                </a:solidFill>
                <a:effectLst/>
                <a:uFillTx/>
                <a:latin typeface="Arial"/>
              </a:rPr>
              <a:t>El 2025 i el que duim de 2026, els investigadors del MUCBO (propis i col·laboradors) han continuat amb la tasca de publicació científica i s'han fet importants aportacions</a:t>
            </a:r>
            <a:endParaRPr lang="zxx" sz="1800" b="0" u="none" strike="noStrike">
              <a:solidFill>
                <a:srgbClr val="000000"/>
              </a:solidFill>
              <a:effectLst/>
              <a:uFillTx/>
              <a:latin typeface="Arial"/>
            </a:endParaRPr>
          </a:p>
        </p:txBody>
      </p:sp>
      <p:sp>
        <p:nvSpPr>
          <p:cNvPr id="140" name="PlaceHolder 2"/>
          <p:cNvSpPr>
            <a:spLocks noGrp="1"/>
          </p:cNvSpPr>
          <p:nvPr>
            <p:ph type="title"/>
          </p:nvPr>
        </p:nvSpPr>
        <p:spPr>
          <a:xfrm>
            <a:off x="180000" y="1800000"/>
            <a:ext cx="4320000" cy="957960"/>
          </a:xfrm>
          <a:prstGeom prst="rect">
            <a:avLst/>
          </a:prstGeom>
          <a:noFill/>
          <a:ln w="0">
            <a:noFill/>
          </a:ln>
        </p:spPr>
        <p:txBody>
          <a:bodyPr lIns="0" rIns="0" tIns="0" bIns="0" anchor="ctr">
            <a:spAutoFit/>
          </a:bodyPr>
          <a:p>
            <a:pPr indent="0" algn="ctr">
              <a:buNone/>
            </a:pPr>
            <a:r>
              <a:rPr lang="zxx" sz="2400" b="1" u="none" strike="noStrike">
                <a:solidFill>
                  <a:srgbClr val="ff6600"/>
                </a:solidFill>
                <a:effectLst/>
                <a:uFillTx/>
                <a:latin typeface="Arial"/>
              </a:rPr>
              <a:t>11 articles de recerca (7 el 2025 i 4 el 2026)</a:t>
            </a:r>
            <a:endParaRPr lang="zxx" sz="2400" b="0" u="none" strike="noStrike">
              <a:solidFill>
                <a:srgbClr val="000000"/>
              </a:solidFill>
              <a:effectLst/>
              <a:uFillTx/>
              <a:latin typeface="Arial"/>
            </a:endParaRPr>
          </a:p>
        </p:txBody>
      </p:sp>
      <p:sp>
        <p:nvSpPr>
          <p:cNvPr id="141" name="PlaceHolder 3"/>
          <p:cNvSpPr>
            <a:spLocks noGrp="1"/>
          </p:cNvSpPr>
          <p:nvPr>
            <p:ph type="title"/>
          </p:nvPr>
        </p:nvSpPr>
        <p:spPr>
          <a:xfrm>
            <a:off x="-540000" y="2642040"/>
            <a:ext cx="6264000" cy="777960"/>
          </a:xfrm>
          <a:prstGeom prst="rect">
            <a:avLst/>
          </a:prstGeom>
          <a:noFill/>
          <a:ln w="0">
            <a:noFill/>
          </a:ln>
        </p:spPr>
        <p:txBody>
          <a:bodyPr lIns="0" rIns="0" tIns="0" bIns="0" anchor="ctr">
            <a:spAutoFit/>
          </a:bodyPr>
          <a:p>
            <a:pPr indent="0" algn="ctr">
              <a:buNone/>
            </a:pPr>
            <a:r>
              <a:rPr lang="zxx" sz="2400" b="1" u="none" strike="noStrike">
                <a:solidFill>
                  <a:srgbClr val="ff6600"/>
                </a:solidFill>
                <a:effectLst/>
                <a:uFillTx/>
                <a:latin typeface="Arial"/>
              </a:rPr>
              <a:t>14 comunicacions a congressos</a:t>
            </a:r>
            <a:endParaRPr lang="zxx" sz="2400" b="0" u="none" strike="noStrike">
              <a:solidFill>
                <a:srgbClr val="000000"/>
              </a:solidFill>
              <a:effectLst/>
              <a:uFillTx/>
              <a:latin typeface="Arial"/>
            </a:endParaRPr>
          </a:p>
        </p:txBody>
      </p:sp>
      <p:sp>
        <p:nvSpPr>
          <p:cNvPr id="142" name="PlaceHolder 4"/>
          <p:cNvSpPr>
            <a:spLocks noGrp="1"/>
          </p:cNvSpPr>
          <p:nvPr>
            <p:ph type="title"/>
          </p:nvPr>
        </p:nvSpPr>
        <p:spPr>
          <a:xfrm>
            <a:off x="-1080000" y="3240000"/>
            <a:ext cx="7020000" cy="777960"/>
          </a:xfrm>
          <a:prstGeom prst="rect">
            <a:avLst/>
          </a:prstGeom>
          <a:noFill/>
          <a:ln w="0">
            <a:noFill/>
          </a:ln>
        </p:spPr>
        <p:txBody>
          <a:bodyPr lIns="0" rIns="0" tIns="0" bIns="0" anchor="ctr">
            <a:spAutoFit/>
          </a:bodyPr>
          <a:p>
            <a:pPr indent="0" algn="ctr">
              <a:buNone/>
            </a:pPr>
            <a:r>
              <a:rPr lang="zxx" sz="2400" b="1" u="none" strike="noStrike">
                <a:solidFill>
                  <a:srgbClr val="ff6600"/>
                </a:solidFill>
                <a:effectLst/>
                <a:uFillTx/>
                <a:latin typeface="Arial"/>
              </a:rPr>
              <a:t>6 llibres o capítols de llibre</a:t>
            </a:r>
            <a:endParaRPr lang="zxx" sz="2400" b="0" u="none" strike="noStrike">
              <a:solidFill>
                <a:srgbClr val="000000"/>
              </a:solidFill>
              <a:effectLst/>
              <a:uFillTx/>
              <a:latin typeface="Arial"/>
            </a:endParaRPr>
          </a:p>
        </p:txBody>
      </p:sp>
      <p:pic>
        <p:nvPicPr>
          <p:cNvPr id="143" name=""/>
          <p:cNvPicPr/>
          <p:nvPr/>
        </p:nvPicPr>
        <p:blipFill>
          <a:blip r:embed="rId2"/>
          <a:stretch/>
        </p:blipFill>
        <p:spPr>
          <a:xfrm>
            <a:off x="5760000" y="4320000"/>
            <a:ext cx="4100040" cy="2895480"/>
          </a:xfrm>
          <a:prstGeom prst="rect">
            <a:avLst/>
          </a:prstGeom>
          <a:noFill/>
          <a:ln w="0">
            <a:noFill/>
          </a:ln>
        </p:spPr>
      </p:pic>
      <p:pic>
        <p:nvPicPr>
          <p:cNvPr id="144" name=""/>
          <p:cNvPicPr/>
          <p:nvPr/>
        </p:nvPicPr>
        <p:blipFill>
          <a:blip r:embed="rId3"/>
          <a:stretch/>
        </p:blipFill>
        <p:spPr>
          <a:xfrm>
            <a:off x="45720" y="4500000"/>
            <a:ext cx="5534280" cy="2504880"/>
          </a:xfrm>
          <a:prstGeom prst="rect">
            <a:avLst/>
          </a:prstGeom>
          <a:noFill/>
          <a:ln w="0">
            <a:noFill/>
          </a:ln>
        </p:spPr>
      </p:pic>
      <p:pic>
        <p:nvPicPr>
          <p:cNvPr id="145" name=""/>
          <p:cNvPicPr/>
          <p:nvPr/>
        </p:nvPicPr>
        <p:blipFill>
          <a:blip r:embed="rId4"/>
          <a:stretch/>
        </p:blipFill>
        <p:spPr>
          <a:xfrm>
            <a:off x="5317920" y="2064960"/>
            <a:ext cx="4762080" cy="1895040"/>
          </a:xfrm>
          <a:prstGeom prst="rect">
            <a:avLst/>
          </a:prstGeom>
          <a:noFill/>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
          <p:cNvPicPr/>
          <p:nvPr/>
        </p:nvPicPr>
        <p:blipFill>
          <a:blip r:embed="rId1"/>
          <a:stretch/>
        </p:blipFill>
        <p:spPr>
          <a:xfrm>
            <a:off x="180000" y="75600"/>
            <a:ext cx="2520000" cy="644400"/>
          </a:xfrm>
          <a:prstGeom prst="rect">
            <a:avLst/>
          </a:prstGeom>
          <a:noFill/>
          <a:ln w="36000">
            <a:noFill/>
          </a:ln>
        </p:spPr>
      </p:pic>
      <p:pic>
        <p:nvPicPr>
          <p:cNvPr id="147" name=""/>
          <p:cNvPicPr/>
          <p:nvPr/>
        </p:nvPicPr>
        <p:blipFill>
          <a:blip r:embed="rId2"/>
          <a:stretch/>
        </p:blipFill>
        <p:spPr>
          <a:xfrm>
            <a:off x="72000" y="3240000"/>
            <a:ext cx="6806880" cy="4320000"/>
          </a:xfrm>
          <a:prstGeom prst="rect">
            <a:avLst/>
          </a:prstGeom>
          <a:noFill/>
          <a:ln w="0">
            <a:noFill/>
          </a:ln>
        </p:spPr>
      </p:pic>
      <p:pic>
        <p:nvPicPr>
          <p:cNvPr id="148" name=""/>
          <p:cNvPicPr/>
          <p:nvPr/>
        </p:nvPicPr>
        <p:blipFill>
          <a:blip r:embed="rId3"/>
          <a:stretch/>
        </p:blipFill>
        <p:spPr>
          <a:xfrm>
            <a:off x="5940000" y="-180000"/>
            <a:ext cx="4140000" cy="3126960"/>
          </a:xfrm>
          <a:prstGeom prst="rect">
            <a:avLst/>
          </a:prstGeom>
          <a:noFill/>
          <a:ln w="0">
            <a:noFill/>
          </a:ln>
        </p:spPr>
      </p:pic>
      <p:sp>
        <p:nvSpPr>
          <p:cNvPr id="149" name="PlaceHolder 1"/>
          <p:cNvSpPr>
            <a:spLocks noGrp="1"/>
          </p:cNvSpPr>
          <p:nvPr>
            <p:ph type="title"/>
          </p:nvPr>
        </p:nvSpPr>
        <p:spPr>
          <a:xfrm>
            <a:off x="7020000" y="3058200"/>
            <a:ext cx="3060000" cy="4322520"/>
          </a:xfrm>
          <a:prstGeom prst="rect">
            <a:avLst/>
          </a:prstGeom>
          <a:noFill/>
          <a:ln w="0">
            <a:noFill/>
          </a:ln>
        </p:spPr>
        <p:txBody>
          <a:bodyPr lIns="0" rIns="0" tIns="0" bIns="0" anchor="ctr">
            <a:spAutoFit/>
          </a:bodyPr>
          <a:p>
            <a:pPr indent="0" algn="ctr">
              <a:buNone/>
            </a:pPr>
            <a:br>
              <a:rPr sz="1800"/>
            </a:br>
            <a:r>
              <a:rPr lang="zxx" sz="1800" b="1" u="none" strike="noStrike">
                <a:solidFill>
                  <a:srgbClr val="000000"/>
                </a:solidFill>
                <a:effectLst/>
                <a:uFillTx/>
                <a:latin typeface="Arial"/>
              </a:rPr>
              <a:t>L'acte de lliurament de l'Escut d'Or de Sóller va comptar amb la  presència de tots el Patrons de la Fundació i d'una amplia representació social i instiotucional. L'Ajuntament va voler donar un especial protagonisme i visibilitat a la nostra Societat, com a inciadora el projecte del Museu i del Jardí Botànic, i als seus socis fundadors</a:t>
            </a:r>
            <a:endParaRPr lang="zxx" sz="1800" b="0" u="none" strike="noStrike">
              <a:solidFill>
                <a:srgbClr val="000000"/>
              </a:solidFill>
              <a:effectLst/>
              <a:uFillTx/>
              <a:latin typeface="Arial"/>
            </a:endParaRPr>
          </a:p>
        </p:txBody>
      </p:sp>
      <p:sp>
        <p:nvSpPr>
          <p:cNvPr id="150" name="PlaceHolder 2"/>
          <p:cNvSpPr>
            <a:spLocks noGrp="1"/>
          </p:cNvSpPr>
          <p:nvPr>
            <p:ph type="title"/>
          </p:nvPr>
        </p:nvSpPr>
        <p:spPr>
          <a:xfrm>
            <a:off x="0" y="700920"/>
            <a:ext cx="5760000" cy="2378520"/>
          </a:xfrm>
          <a:prstGeom prst="rect">
            <a:avLst/>
          </a:prstGeom>
          <a:noFill/>
          <a:ln w="0">
            <a:noFill/>
          </a:ln>
        </p:spPr>
        <p:txBody>
          <a:bodyPr lIns="0" rIns="0" tIns="0" bIns="0" anchor="ctr">
            <a:spAutoFit/>
          </a:bodyPr>
          <a:p>
            <a:pPr indent="0" algn="ctr">
              <a:buNone/>
            </a:pPr>
            <a:r>
              <a:rPr lang="zxx" sz="2800" b="1" u="none" strike="noStrike">
                <a:solidFill>
                  <a:srgbClr val="ff6600"/>
                </a:solidFill>
                <a:effectLst/>
                <a:uFillTx/>
                <a:latin typeface="Arial"/>
              </a:rPr>
              <a:t>El 2025 L'Ajuntament de Sóller concedí </a:t>
            </a:r>
            <a:r>
              <a:rPr lang="zxx" sz="2800" b="1" u="sng" strike="noStrike">
                <a:solidFill>
                  <a:srgbClr val="ff6600"/>
                </a:solidFill>
                <a:effectLst/>
                <a:uFillTx/>
                <a:latin typeface="Arial"/>
              </a:rPr>
              <a:t>l'Escut d'Or del Municipi</a:t>
            </a:r>
            <a:r>
              <a:rPr lang="zxx" sz="2800" b="1" u="none" strike="noStrike">
                <a:solidFill>
                  <a:srgbClr val="ff6600"/>
                </a:solidFill>
                <a:effectLst/>
                <a:uFillTx/>
                <a:latin typeface="Arial"/>
              </a:rPr>
              <a:t> al MUCBO, el més important reconeixement de la ciutat a la trajectòria d'una persona o entitat</a:t>
            </a:r>
            <a:endParaRPr lang="zxx" sz="2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
          <p:cNvPicPr/>
          <p:nvPr/>
        </p:nvPicPr>
        <p:blipFill>
          <a:blip r:embed="rId1"/>
          <a:stretch/>
        </p:blipFill>
        <p:spPr>
          <a:xfrm>
            <a:off x="0" y="3888000"/>
            <a:ext cx="10079640" cy="3688920"/>
          </a:xfrm>
          <a:prstGeom prst="rect">
            <a:avLst/>
          </a:prstGeom>
          <a:noFill/>
          <a:ln w="0">
            <a:noFill/>
          </a:ln>
        </p:spPr>
      </p:pic>
      <p:pic>
        <p:nvPicPr>
          <p:cNvPr id="152" name=""/>
          <p:cNvPicPr/>
          <p:nvPr/>
        </p:nvPicPr>
        <p:blipFill>
          <a:blip r:embed="rId2"/>
          <a:stretch/>
        </p:blipFill>
        <p:spPr>
          <a:xfrm>
            <a:off x="5580000" y="572400"/>
            <a:ext cx="4320000" cy="3243600"/>
          </a:xfrm>
          <a:prstGeom prst="rect">
            <a:avLst/>
          </a:prstGeom>
          <a:noFill/>
          <a:ln w="0">
            <a:noFill/>
          </a:ln>
        </p:spPr>
      </p:pic>
      <p:pic>
        <p:nvPicPr>
          <p:cNvPr id="153" name=""/>
          <p:cNvPicPr/>
          <p:nvPr/>
        </p:nvPicPr>
        <p:blipFill>
          <a:blip r:embed="rId3"/>
          <a:stretch/>
        </p:blipFill>
        <p:spPr>
          <a:xfrm>
            <a:off x="720000" y="2494800"/>
            <a:ext cx="4320000" cy="1105200"/>
          </a:xfrm>
          <a:prstGeom prst="rect">
            <a:avLst/>
          </a:prstGeom>
          <a:noFill/>
          <a:ln w="36000">
            <a:noFill/>
          </a:ln>
        </p:spPr>
      </p:pic>
      <p:sp>
        <p:nvSpPr>
          <p:cNvPr id="154" name="PlaceHolder 1"/>
          <p:cNvSpPr>
            <a:spLocks noGrp="1"/>
          </p:cNvSpPr>
          <p:nvPr>
            <p:ph type="title"/>
          </p:nvPr>
        </p:nvSpPr>
        <p:spPr>
          <a:xfrm>
            <a:off x="360000" y="-180000"/>
            <a:ext cx="9071640" cy="1134360"/>
          </a:xfrm>
          <a:prstGeom prst="rect">
            <a:avLst/>
          </a:prstGeom>
          <a:noFill/>
          <a:ln w="0">
            <a:noFill/>
          </a:ln>
        </p:spPr>
        <p:txBody>
          <a:bodyPr lIns="0" rIns="0" tIns="0" bIns="0" anchor="ctr">
            <a:spAutoFit/>
          </a:bodyPr>
          <a:p>
            <a:pPr indent="0" algn="ctr">
              <a:buNone/>
            </a:pPr>
            <a:r>
              <a:rPr lang="zxx" sz="4000" b="1" u="none" strike="noStrike">
                <a:solidFill>
                  <a:srgbClr val="ff6600"/>
                </a:solidFill>
                <a:effectLst/>
                <a:uFillTx/>
                <a:latin typeface="Arial"/>
              </a:rPr>
              <a:t>Continuem treballant junts!</a:t>
            </a:r>
            <a:endParaRPr lang="zxx" sz="4000" b="0" u="none" strike="noStrike">
              <a:solidFill>
                <a:srgbClr val="000000"/>
              </a:solidFill>
              <a:effectLst/>
              <a:uFillTx/>
              <a:latin typeface="Arial"/>
            </a:endParaRPr>
          </a:p>
        </p:txBody>
      </p:sp>
      <p:pic>
        <p:nvPicPr>
          <p:cNvPr id="155" name=""/>
          <p:cNvPicPr/>
          <p:nvPr/>
        </p:nvPicPr>
        <p:blipFill>
          <a:blip r:embed="rId4"/>
          <a:stretch/>
        </p:blipFill>
        <p:spPr>
          <a:xfrm>
            <a:off x="360000" y="712800"/>
            <a:ext cx="4680000" cy="144720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 name=""/>
          <p:cNvSpPr txBox="1"/>
          <p:nvPr/>
        </p:nvSpPr>
        <p:spPr>
          <a:xfrm>
            <a:off x="4860000" y="297720"/>
            <a:ext cx="1080000" cy="6022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ABRIL</a:t>
            </a:r>
            <a:endParaRPr lang="de-DE" sz="1800" b="0" u="none" strike="noStrike">
              <a:solidFill>
                <a:srgbClr val="000000"/>
              </a:solidFill>
              <a:effectLst/>
              <a:uFillTx/>
              <a:latin typeface="Arial"/>
            </a:endParaRPr>
          </a:p>
        </p:txBody>
      </p:sp>
      <p:sp>
        <p:nvSpPr>
          <p:cNvPr id="23" name="PlaceHolder 1"/>
          <p:cNvSpPr>
            <a:spLocks noGrp="1"/>
          </p:cNvSpPr>
          <p:nvPr>
            <p:ph type="title"/>
          </p:nvPr>
        </p:nvSpPr>
        <p:spPr>
          <a:xfrm>
            <a:off x="540000" y="180000"/>
            <a:ext cx="4140000" cy="136764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Secció d'Ornitologia de Defensa de la Natura</a:t>
            </a:r>
            <a:endParaRPr lang="zxx" sz="3200" b="0" u="none" strike="noStrike">
              <a:solidFill>
                <a:srgbClr val="000000"/>
              </a:solidFill>
              <a:effectLst/>
              <a:uFillTx/>
              <a:latin typeface="Arial"/>
            </a:endParaRPr>
          </a:p>
        </p:txBody>
      </p:sp>
      <p:sp>
        <p:nvSpPr>
          <p:cNvPr id="24" name=""/>
          <p:cNvSpPr txBox="1"/>
          <p:nvPr/>
        </p:nvSpPr>
        <p:spPr>
          <a:xfrm>
            <a:off x="180000" y="1656000"/>
            <a:ext cx="6120000" cy="126000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Observació de fauna alada a Menut.</a:t>
            </a:r>
            <a:endParaRPr lang="de-DE" sz="2000" b="0" u="none" strike="noStrike">
              <a:solidFill>
                <a:srgbClr val="000000"/>
              </a:solidFill>
              <a:effectLst/>
              <a:uFillTx/>
              <a:latin typeface="Arial"/>
            </a:endParaRPr>
          </a:p>
          <a:p>
            <a:endParaRPr lang="de-DE" sz="1800" b="0" u="none" strike="noStrike">
              <a:solidFill>
                <a:srgbClr val="000000"/>
              </a:solidFill>
              <a:effectLst/>
              <a:uFillTx/>
              <a:latin typeface="Arial"/>
            </a:endParaRPr>
          </a:p>
          <a:p>
            <a:r>
              <a:rPr lang="de-DE" sz="1800" b="0" u="none" strike="noStrike">
                <a:solidFill>
                  <a:srgbClr val="000000"/>
                </a:solidFill>
                <a:effectLst/>
                <a:uFillTx/>
                <a:latin typeface="Arial"/>
              </a:rPr>
              <a:t>Una nova activitat de la secció coordinada per Antoni Fontanet, a la finca pública de Menut.</a:t>
            </a:r>
            <a:endParaRPr lang="de-DE" sz="1800" b="0" u="none" strike="noStrike">
              <a:solidFill>
                <a:srgbClr val="000000"/>
              </a:solidFill>
              <a:effectLst/>
              <a:uFillTx/>
              <a:latin typeface="Arial"/>
            </a:endParaRPr>
          </a:p>
        </p:txBody>
      </p:sp>
      <p:pic>
        <p:nvPicPr>
          <p:cNvPr id="25" name=""/>
          <p:cNvPicPr/>
          <p:nvPr/>
        </p:nvPicPr>
        <p:blipFill>
          <a:blip r:embed="rId1"/>
          <a:stretch/>
        </p:blipFill>
        <p:spPr>
          <a:xfrm>
            <a:off x="360" y="3060000"/>
            <a:ext cx="10079640" cy="4426920"/>
          </a:xfrm>
          <a:prstGeom prst="rect">
            <a:avLst/>
          </a:prstGeom>
          <a:noFill/>
          <a:ln w="0">
            <a:noFill/>
          </a:ln>
        </p:spPr>
      </p:pic>
      <p:pic>
        <p:nvPicPr>
          <p:cNvPr id="26" name=""/>
          <p:cNvPicPr/>
          <p:nvPr/>
        </p:nvPicPr>
        <p:blipFill>
          <a:blip r:embed="rId2"/>
          <a:stretch/>
        </p:blipFill>
        <p:spPr>
          <a:xfrm>
            <a:off x="6693840" y="180000"/>
            <a:ext cx="2306160" cy="252000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 name=""/>
          <p:cNvSpPr txBox="1"/>
          <p:nvPr/>
        </p:nvSpPr>
        <p:spPr>
          <a:xfrm>
            <a:off x="5580000" y="298080"/>
            <a:ext cx="1080000" cy="6022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ABRIL</a:t>
            </a:r>
            <a:endParaRPr lang="de-DE" sz="1800" b="0" u="none" strike="noStrike">
              <a:solidFill>
                <a:srgbClr val="000000"/>
              </a:solidFill>
              <a:effectLst/>
              <a:uFillTx/>
              <a:latin typeface="Arial"/>
            </a:endParaRPr>
          </a:p>
        </p:txBody>
      </p:sp>
      <p:pic>
        <p:nvPicPr>
          <p:cNvPr id="28" name=""/>
          <p:cNvPicPr/>
          <p:nvPr/>
        </p:nvPicPr>
        <p:blipFill>
          <a:blip r:embed="rId1"/>
          <a:stretch/>
        </p:blipFill>
        <p:spPr>
          <a:xfrm>
            <a:off x="5603760" y="782280"/>
            <a:ext cx="4116240" cy="4077720"/>
          </a:xfrm>
          <a:prstGeom prst="rect">
            <a:avLst/>
          </a:prstGeom>
          <a:noFill/>
          <a:ln w="0">
            <a:noFill/>
          </a:ln>
        </p:spPr>
      </p:pic>
      <p:sp>
        <p:nvSpPr>
          <p:cNvPr id="29" name="PlaceHolder 1"/>
          <p:cNvSpPr>
            <a:spLocks noGrp="1"/>
          </p:cNvSpPr>
          <p:nvPr>
            <p:ph type="title"/>
          </p:nvPr>
        </p:nvSpPr>
        <p:spPr>
          <a:xfrm>
            <a:off x="180000" y="180000"/>
            <a:ext cx="4140000" cy="1367640"/>
          </a:xfrm>
          <a:prstGeom prst="rect">
            <a:avLst/>
          </a:prstGeom>
          <a:noFill/>
          <a:ln w="0">
            <a:noFill/>
          </a:ln>
        </p:spPr>
        <p:txBody>
          <a:bodyPr lIns="0" rIns="0" tIns="0" bIns="0" anchor="ctr">
            <a:spAutoFit/>
          </a:bodyPr>
          <a:p>
            <a:pPr indent="0" algn="ctr">
              <a:buNone/>
            </a:pPr>
            <a:r>
              <a:rPr lang="zxx" sz="3200" b="1" u="none" strike="noStrike">
                <a:solidFill>
                  <a:srgbClr val="ff6600"/>
                </a:solidFill>
                <a:effectLst/>
                <a:uFillTx/>
                <a:latin typeface="Arial"/>
              </a:rPr>
              <a:t>Secció d'Ornitologia de Defensa de la Natura</a:t>
            </a:r>
            <a:endParaRPr lang="zxx" sz="3200" b="0" u="none" strike="noStrike">
              <a:solidFill>
                <a:srgbClr val="000000"/>
              </a:solidFill>
              <a:effectLst/>
              <a:uFillTx/>
              <a:latin typeface="Arial"/>
            </a:endParaRPr>
          </a:p>
        </p:txBody>
      </p:sp>
      <p:pic>
        <p:nvPicPr>
          <p:cNvPr id="30" name=""/>
          <p:cNvPicPr/>
          <p:nvPr/>
        </p:nvPicPr>
        <p:blipFill>
          <a:blip r:embed="rId2"/>
          <a:stretch/>
        </p:blipFill>
        <p:spPr>
          <a:xfrm>
            <a:off x="5940000" y="4950000"/>
            <a:ext cx="1800000" cy="2430000"/>
          </a:xfrm>
          <a:prstGeom prst="rect">
            <a:avLst/>
          </a:prstGeom>
          <a:noFill/>
          <a:ln w="0">
            <a:noFill/>
          </a:ln>
        </p:spPr>
      </p:pic>
      <p:pic>
        <p:nvPicPr>
          <p:cNvPr id="31" name=""/>
          <p:cNvPicPr/>
          <p:nvPr/>
        </p:nvPicPr>
        <p:blipFill>
          <a:blip r:embed="rId3"/>
          <a:stretch/>
        </p:blipFill>
        <p:spPr>
          <a:xfrm>
            <a:off x="27360" y="2520000"/>
            <a:ext cx="5552640" cy="360000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 name=""/>
          <p:cNvSpPr txBox="1"/>
          <p:nvPr/>
        </p:nvSpPr>
        <p:spPr>
          <a:xfrm>
            <a:off x="7560000" y="180000"/>
            <a:ext cx="1080000" cy="36072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MAIG</a:t>
            </a:r>
            <a:endParaRPr lang="de-DE" sz="1800" b="0" u="none" strike="noStrike">
              <a:solidFill>
                <a:srgbClr val="000000"/>
              </a:solidFill>
              <a:effectLst/>
              <a:uFillTx/>
              <a:latin typeface="Arial"/>
            </a:endParaRPr>
          </a:p>
        </p:txBody>
      </p:sp>
      <p:pic>
        <p:nvPicPr>
          <p:cNvPr id="33" name=""/>
          <p:cNvPicPr/>
          <p:nvPr/>
        </p:nvPicPr>
        <p:blipFill>
          <a:blip r:embed="rId1"/>
          <a:stretch/>
        </p:blipFill>
        <p:spPr>
          <a:xfrm>
            <a:off x="249120" y="180000"/>
            <a:ext cx="6050880" cy="3347280"/>
          </a:xfrm>
          <a:prstGeom prst="rect">
            <a:avLst/>
          </a:prstGeom>
          <a:noFill/>
          <a:ln w="0">
            <a:noFill/>
          </a:ln>
        </p:spPr>
      </p:pic>
      <p:pic>
        <p:nvPicPr>
          <p:cNvPr id="34" name=""/>
          <p:cNvPicPr/>
          <p:nvPr/>
        </p:nvPicPr>
        <p:blipFill>
          <a:blip r:embed="rId2"/>
          <a:stretch/>
        </p:blipFill>
        <p:spPr>
          <a:xfrm>
            <a:off x="254160" y="3800520"/>
            <a:ext cx="6045840" cy="3399480"/>
          </a:xfrm>
          <a:prstGeom prst="rect">
            <a:avLst/>
          </a:prstGeom>
          <a:noFill/>
          <a:ln w="0">
            <a:noFill/>
          </a:ln>
        </p:spPr>
      </p:pic>
      <p:sp>
        <p:nvSpPr>
          <p:cNvPr id="35" name=""/>
          <p:cNvSpPr txBox="1"/>
          <p:nvPr/>
        </p:nvSpPr>
        <p:spPr>
          <a:xfrm>
            <a:off x="6840000" y="1080000"/>
            <a:ext cx="2880000" cy="576000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Visita de la Tercera Edat del Port de Sóller</a:t>
            </a:r>
            <a:endParaRPr lang="de-DE" sz="2000" b="0" u="none" strike="noStrike">
              <a:solidFill>
                <a:srgbClr val="000000"/>
              </a:solidFill>
              <a:effectLst/>
              <a:uFillTx/>
              <a:latin typeface="Arial"/>
            </a:endParaRPr>
          </a:p>
          <a:p>
            <a:endParaRPr lang="de-DE" sz="2000" b="0" u="none" strike="noStrike">
              <a:solidFill>
                <a:srgbClr val="000000"/>
              </a:solidFill>
              <a:effectLst/>
              <a:uFillTx/>
              <a:latin typeface="Arial"/>
            </a:endParaRPr>
          </a:p>
          <a:p>
            <a:r>
              <a:rPr lang="de-DE" sz="1800" b="0" u="none" strike="noStrike">
                <a:solidFill>
                  <a:srgbClr val="000000"/>
                </a:solidFill>
                <a:effectLst/>
                <a:uFillTx/>
                <a:latin typeface="Arial"/>
              </a:rPr>
              <a:t>Aquesta activitat organitzada per la Societat per donar a conèixer el Museu i el Jardí Botànic va tenir una gran acollida. Molts dels assistens no coneixien encara aquesta institució.</a:t>
            </a:r>
            <a:endParaRPr lang="de-DE" sz="1800" b="0" u="none" strike="noStrike">
              <a:solidFill>
                <a:srgbClr val="000000"/>
              </a:solidFill>
              <a:effectLst/>
              <a:uFillTx/>
              <a:latin typeface="Arial"/>
            </a:endParaRPr>
          </a:p>
          <a:p>
            <a:r>
              <a:rPr lang="de-DE" sz="1800" b="0" u="none" strike="noStrike">
                <a:solidFill>
                  <a:srgbClr val="000000"/>
                </a:solidFill>
                <a:effectLst/>
                <a:uFillTx/>
                <a:latin typeface="Arial"/>
              </a:rPr>
              <a:t>Després de la visita guiada per Maria Ignàsia Pérez, Isabel Bauzà i Lluc Garcia es va oferir un refresc i alguns dels participants sol·licitaren unir-se a l’associació.</a:t>
            </a:r>
            <a:endParaRPr lang="de-DE"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 name=""/>
          <p:cNvSpPr txBox="1"/>
          <p:nvPr/>
        </p:nvSpPr>
        <p:spPr>
          <a:xfrm>
            <a:off x="7560000" y="180000"/>
            <a:ext cx="2340000" cy="36072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MAIG-JUNY</a:t>
            </a:r>
            <a:endParaRPr lang="de-DE" sz="1800" b="0" u="none" strike="noStrike">
              <a:solidFill>
                <a:srgbClr val="000000"/>
              </a:solidFill>
              <a:effectLst/>
              <a:uFillTx/>
              <a:latin typeface="Arial"/>
            </a:endParaRPr>
          </a:p>
        </p:txBody>
      </p:sp>
      <p:pic>
        <p:nvPicPr>
          <p:cNvPr id="37" name=""/>
          <p:cNvPicPr/>
          <p:nvPr/>
        </p:nvPicPr>
        <p:blipFill>
          <a:blip r:embed="rId1"/>
          <a:stretch/>
        </p:blipFill>
        <p:spPr>
          <a:xfrm>
            <a:off x="180000" y="3977280"/>
            <a:ext cx="3458880" cy="3474720"/>
          </a:xfrm>
          <a:prstGeom prst="rect">
            <a:avLst/>
          </a:prstGeom>
          <a:noFill/>
          <a:ln w="0">
            <a:noFill/>
          </a:ln>
        </p:spPr>
      </p:pic>
      <p:pic>
        <p:nvPicPr>
          <p:cNvPr id="38" name=""/>
          <p:cNvPicPr/>
          <p:nvPr/>
        </p:nvPicPr>
        <p:blipFill>
          <a:blip r:embed="rId2"/>
          <a:stretch/>
        </p:blipFill>
        <p:spPr>
          <a:xfrm>
            <a:off x="180000" y="39960"/>
            <a:ext cx="7020000" cy="3920040"/>
          </a:xfrm>
          <a:prstGeom prst="rect">
            <a:avLst/>
          </a:prstGeom>
          <a:noFill/>
          <a:ln w="0">
            <a:noFill/>
          </a:ln>
        </p:spPr>
      </p:pic>
      <p:pic>
        <p:nvPicPr>
          <p:cNvPr id="39" name=""/>
          <p:cNvPicPr/>
          <p:nvPr/>
        </p:nvPicPr>
        <p:blipFill>
          <a:blip r:embed="rId3"/>
          <a:stretch/>
        </p:blipFill>
        <p:spPr>
          <a:xfrm>
            <a:off x="3813840" y="3993120"/>
            <a:ext cx="3746160" cy="3566880"/>
          </a:xfrm>
          <a:prstGeom prst="rect">
            <a:avLst/>
          </a:prstGeom>
          <a:noFill/>
          <a:ln w="0">
            <a:noFill/>
          </a:ln>
        </p:spPr>
      </p:pic>
      <p:sp>
        <p:nvSpPr>
          <p:cNvPr id="40" name=""/>
          <p:cNvSpPr txBox="1"/>
          <p:nvPr/>
        </p:nvSpPr>
        <p:spPr>
          <a:xfrm>
            <a:off x="7380000" y="979920"/>
            <a:ext cx="2700000" cy="604008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La Trobada d’Entomologia Balear, una iniciativa de la Societat d’Amics que es va implsar amb gran èxit fa uns anys, es va tornar a celebrar l’any passat amb un gran èxit de participació.</a:t>
            </a:r>
            <a:endParaRPr lang="de-DE" sz="2000" b="0" u="none" strike="noStrike">
              <a:solidFill>
                <a:srgbClr val="000000"/>
              </a:solidFill>
              <a:effectLst/>
              <a:uFillTx/>
              <a:latin typeface="Arial"/>
            </a:endParaRPr>
          </a:p>
          <a:p>
            <a:endParaRPr lang="de-DE" sz="2000" b="0" u="none" strike="noStrike">
              <a:solidFill>
                <a:srgbClr val="000000"/>
              </a:solidFill>
              <a:effectLst/>
              <a:uFillTx/>
              <a:latin typeface="Arial"/>
            </a:endParaRPr>
          </a:p>
          <a:p>
            <a:r>
              <a:rPr lang="de-DE" sz="2000" b="0" u="none" strike="noStrike">
                <a:solidFill>
                  <a:srgbClr val="000000"/>
                </a:solidFill>
                <a:effectLst/>
                <a:uFillTx/>
                <a:latin typeface="Arial"/>
              </a:rPr>
              <a:t>Hi varen prendre part una quarantena de cientifics especialitzats en insectes i en altres artròpodes que presentaren comunicacions de gran interès.</a:t>
            </a:r>
            <a:endParaRPr lang="de-DE" sz="20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
          <p:cNvSpPr txBox="1"/>
          <p:nvPr/>
        </p:nvSpPr>
        <p:spPr>
          <a:xfrm>
            <a:off x="7560000" y="180000"/>
            <a:ext cx="2340000" cy="36072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JULIOL</a:t>
            </a:r>
            <a:endParaRPr lang="de-DE" sz="1800" b="0" u="none" strike="noStrike">
              <a:solidFill>
                <a:srgbClr val="000000"/>
              </a:solidFill>
              <a:effectLst/>
              <a:uFillTx/>
              <a:latin typeface="Arial"/>
            </a:endParaRPr>
          </a:p>
        </p:txBody>
      </p:sp>
      <p:pic>
        <p:nvPicPr>
          <p:cNvPr id="42" name=""/>
          <p:cNvPicPr/>
          <p:nvPr/>
        </p:nvPicPr>
        <p:blipFill>
          <a:blip r:embed="rId1"/>
          <a:stretch/>
        </p:blipFill>
        <p:spPr>
          <a:xfrm>
            <a:off x="4184280" y="658440"/>
            <a:ext cx="5715720" cy="5461560"/>
          </a:xfrm>
          <a:prstGeom prst="rect">
            <a:avLst/>
          </a:prstGeom>
          <a:noFill/>
          <a:ln w="0">
            <a:noFill/>
          </a:ln>
        </p:spPr>
      </p:pic>
      <p:pic>
        <p:nvPicPr>
          <p:cNvPr id="43" name=""/>
          <p:cNvPicPr/>
          <p:nvPr/>
        </p:nvPicPr>
        <p:blipFill>
          <a:blip r:embed="rId2"/>
          <a:stretch/>
        </p:blipFill>
        <p:spPr>
          <a:xfrm>
            <a:off x="180000" y="4320000"/>
            <a:ext cx="4140000" cy="2971800"/>
          </a:xfrm>
          <a:prstGeom prst="rect">
            <a:avLst/>
          </a:prstGeom>
          <a:noFill/>
          <a:ln w="0">
            <a:noFill/>
          </a:ln>
        </p:spPr>
      </p:pic>
      <p:sp>
        <p:nvSpPr>
          <p:cNvPr id="44" name=""/>
          <p:cNvSpPr txBox="1"/>
          <p:nvPr/>
        </p:nvSpPr>
        <p:spPr>
          <a:xfrm>
            <a:off x="360000" y="540000"/>
            <a:ext cx="3600000" cy="342000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La conferència de l’astrònom i professor Pep Marcús sobre l’eclipsi total de Sol que tendrà lloc enguany i que ha posat Mallorca i Sóller en el focus mundial dels que no es volen perdre el fenòmen, va tenir un gran èxit i molta gent va quedar defora pel que la vam reprogramar per octubre.</a:t>
            </a:r>
            <a:endParaRPr lang="de-DE" sz="20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 name=""/>
          <p:cNvPicPr/>
          <p:nvPr/>
        </p:nvPicPr>
        <p:blipFill>
          <a:blip r:embed="rId1"/>
          <a:stretch/>
        </p:blipFill>
        <p:spPr>
          <a:xfrm>
            <a:off x="4140000" y="3420000"/>
            <a:ext cx="3960000" cy="3960000"/>
          </a:xfrm>
          <a:prstGeom prst="rect">
            <a:avLst/>
          </a:prstGeom>
          <a:noFill/>
          <a:ln w="0">
            <a:noFill/>
          </a:ln>
        </p:spPr>
      </p:pic>
      <p:sp>
        <p:nvSpPr>
          <p:cNvPr id="46" name=""/>
          <p:cNvSpPr txBox="1"/>
          <p:nvPr/>
        </p:nvSpPr>
        <p:spPr>
          <a:xfrm>
            <a:off x="7560000" y="180000"/>
            <a:ext cx="2340000" cy="36072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AGOST</a:t>
            </a:r>
            <a:endParaRPr lang="de-DE" sz="1800" b="0" u="none" strike="noStrike">
              <a:solidFill>
                <a:srgbClr val="000000"/>
              </a:solidFill>
              <a:effectLst/>
              <a:uFillTx/>
              <a:latin typeface="Arial"/>
            </a:endParaRPr>
          </a:p>
        </p:txBody>
      </p:sp>
      <p:sp>
        <p:nvSpPr>
          <p:cNvPr id="47" name=""/>
          <p:cNvSpPr txBox="1"/>
          <p:nvPr/>
        </p:nvSpPr>
        <p:spPr>
          <a:xfrm>
            <a:off x="180000" y="180000"/>
            <a:ext cx="3960000" cy="3600000"/>
          </a:xfrm>
          <a:prstGeom prst="rect">
            <a:avLst/>
          </a:prstGeom>
          <a:noFill/>
          <a:ln w="0">
            <a:noFill/>
          </a:ln>
        </p:spPr>
        <p:txBody>
          <a:bodyPr lIns="90000" rIns="90000" tIns="45000" bIns="45000" anchor="t">
            <a:spAutoFit/>
          </a:bodyPr>
          <a:p>
            <a:r>
              <a:rPr lang="de-DE" sz="2000" b="0" u="none" strike="noStrike">
                <a:solidFill>
                  <a:srgbClr val="000000"/>
                </a:solidFill>
                <a:effectLst/>
                <a:uFillTx/>
                <a:latin typeface="Arial"/>
              </a:rPr>
              <a:t>Josep Juárez va impartir per agost una interessant conferència sobre el registre fòssil de Mallorca, dins un cicle de xerrades de la Societat que el 2025 va complementar el del MUCBO. Després de la conferència, Josep Juárez va oferir als assistents un petit concert de violí. Un luxe!</a:t>
            </a:r>
            <a:endParaRPr lang="de-DE" sz="2000" b="0" u="none" strike="noStrike">
              <a:solidFill>
                <a:srgbClr val="000000"/>
              </a:solidFill>
              <a:effectLst/>
              <a:uFillTx/>
              <a:latin typeface="Arial"/>
            </a:endParaRPr>
          </a:p>
        </p:txBody>
      </p:sp>
      <p:pic>
        <p:nvPicPr>
          <p:cNvPr id="48" name=""/>
          <p:cNvPicPr/>
          <p:nvPr/>
        </p:nvPicPr>
        <p:blipFill>
          <a:blip r:embed="rId2"/>
          <a:stretch/>
        </p:blipFill>
        <p:spPr>
          <a:xfrm>
            <a:off x="504000" y="3240000"/>
            <a:ext cx="2635920" cy="4124160"/>
          </a:xfrm>
          <a:prstGeom prst="rect">
            <a:avLst/>
          </a:prstGeom>
          <a:noFill/>
          <a:ln w="0">
            <a:noFill/>
          </a:ln>
        </p:spPr>
      </p:pic>
      <p:pic>
        <p:nvPicPr>
          <p:cNvPr id="49" name=""/>
          <p:cNvPicPr/>
          <p:nvPr/>
        </p:nvPicPr>
        <p:blipFill>
          <a:blip r:embed="rId3"/>
          <a:stretch/>
        </p:blipFill>
        <p:spPr>
          <a:xfrm>
            <a:off x="4680000" y="720000"/>
            <a:ext cx="4488480" cy="283788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
          <p:cNvSpPr txBox="1"/>
          <p:nvPr/>
        </p:nvSpPr>
        <p:spPr>
          <a:xfrm>
            <a:off x="7560000" y="297720"/>
            <a:ext cx="1800000" cy="602280"/>
          </a:xfrm>
          <a:prstGeom prst="rect">
            <a:avLst/>
          </a:prstGeom>
          <a:noFill/>
          <a:ln w="0">
            <a:noFill/>
          </a:ln>
        </p:spPr>
        <p:txBody>
          <a:bodyPr lIns="90000" rIns="90000" tIns="45000" bIns="45000" anchor="t">
            <a:spAutoFit/>
          </a:bodyPr>
          <a:p>
            <a:r>
              <a:rPr lang="de-DE" sz="1800" b="1" u="sng" strike="noStrike">
                <a:solidFill>
                  <a:srgbClr val="000000"/>
                </a:solidFill>
                <a:effectLst/>
                <a:uFillTx/>
                <a:latin typeface="Arial"/>
              </a:rPr>
              <a:t>OCTUBRE</a:t>
            </a:r>
            <a:endParaRPr lang="de-DE" sz="1800" b="0" u="none" strike="noStrike">
              <a:solidFill>
                <a:srgbClr val="000000"/>
              </a:solidFill>
              <a:effectLst/>
              <a:uFillTx/>
              <a:latin typeface="Arial"/>
            </a:endParaRPr>
          </a:p>
        </p:txBody>
      </p:sp>
      <p:pic>
        <p:nvPicPr>
          <p:cNvPr id="51" name=""/>
          <p:cNvPicPr/>
          <p:nvPr/>
        </p:nvPicPr>
        <p:blipFill>
          <a:blip r:embed="rId1"/>
          <a:stretch/>
        </p:blipFill>
        <p:spPr>
          <a:xfrm>
            <a:off x="180000" y="360000"/>
            <a:ext cx="3652560" cy="4867920"/>
          </a:xfrm>
          <a:prstGeom prst="rect">
            <a:avLst/>
          </a:prstGeom>
          <a:noFill/>
          <a:ln w="0">
            <a:noFill/>
          </a:ln>
        </p:spPr>
      </p:pic>
      <p:pic>
        <p:nvPicPr>
          <p:cNvPr id="52" name=""/>
          <p:cNvPicPr/>
          <p:nvPr/>
        </p:nvPicPr>
        <p:blipFill>
          <a:blip r:embed="rId2"/>
          <a:stretch/>
        </p:blipFill>
        <p:spPr>
          <a:xfrm>
            <a:off x="3792240" y="835920"/>
            <a:ext cx="6107760" cy="617976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1417</TotalTime>
  <Application>LibreOffice/25.8.5.2$Windows_X86_64 LibreOffice_project/9c8b85f387cc00a89945a79c9e6239f32e450ac2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2009-04-16T11:32:32Z</dcterms:created>
  <dc:creator/>
  <dc:description/>
  <dc:language>ca-ES</dc:language>
  <cp:lastModifiedBy/>
  <dcterms:modified xsi:type="dcterms:W3CDTF">2026-03-28T16:16:57Z</dcterms:modified>
  <cp:revision>121</cp:revision>
  <dc:subject/>
  <dc:title/>
</cp:coreProperties>
</file>